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89" r:id="rId3"/>
    <p:sldId id="297" r:id="rId4"/>
    <p:sldId id="360" r:id="rId5"/>
    <p:sldId id="259" r:id="rId6"/>
    <p:sldId id="260" r:id="rId7"/>
    <p:sldId id="351" r:id="rId8"/>
    <p:sldId id="361" r:id="rId9"/>
    <p:sldId id="362" r:id="rId10"/>
    <p:sldId id="363" r:id="rId11"/>
    <p:sldId id="352" r:id="rId12"/>
    <p:sldId id="343" r:id="rId13"/>
    <p:sldId id="280" r:id="rId14"/>
    <p:sldId id="344" r:id="rId15"/>
    <p:sldId id="291" r:id="rId16"/>
    <p:sldId id="311" r:id="rId17"/>
    <p:sldId id="364" r:id="rId18"/>
    <p:sldId id="365" r:id="rId19"/>
    <p:sldId id="366" r:id="rId20"/>
    <p:sldId id="367" r:id="rId21"/>
    <p:sldId id="264" r:id="rId22"/>
    <p:sldId id="274" r:id="rId23"/>
    <p:sldId id="275" r:id="rId24"/>
    <p:sldId id="276" r:id="rId25"/>
    <p:sldId id="278" r:id="rId26"/>
    <p:sldId id="279" r:id="rId27"/>
    <p:sldId id="350" r:id="rId28"/>
    <p:sldId id="284" r:id="rId29"/>
    <p:sldId id="329" r:id="rId30"/>
    <p:sldId id="356" r:id="rId31"/>
    <p:sldId id="326" r:id="rId32"/>
    <p:sldId id="287" r:id="rId33"/>
    <p:sldId id="288" r:id="rId34"/>
    <p:sldId id="286" r:id="rId35"/>
    <p:sldId id="333" r:id="rId36"/>
    <p:sldId id="357" r:id="rId37"/>
    <p:sldId id="31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FE9"/>
    <a:srgbClr val="FC0280"/>
    <a:srgbClr val="F6A7C9"/>
    <a:srgbClr val="D49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92" autoAdjust="0"/>
    <p:restoredTop sz="94694"/>
  </p:normalViewPr>
  <p:slideViewPr>
    <p:cSldViewPr snapToGrid="0">
      <p:cViewPr varScale="1">
        <p:scale>
          <a:sx n="121" d="100"/>
          <a:sy n="121" d="100"/>
        </p:scale>
        <p:origin x="88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ZxSu5l_BYs&amp;feature=youtu.be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49871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6379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654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9359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5388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73484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링그트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/>
              <a:t>를 걸어 </a:t>
            </a:r>
            <a:r>
              <a:rPr lang="en-US" altLang="ko-KR" dirty="0"/>
              <a:t>google form</a:t>
            </a:r>
            <a:r>
              <a:rPr lang="ko-KR" altLang="en-US" dirty="0"/>
              <a:t>을 연결해 놓았습니다</a:t>
            </a:r>
            <a:r>
              <a:rPr lang="en-US" altLang="ko-KR" dirty="0"/>
              <a:t>. 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어카운트를 쉐어하면 선생님들이 확인이 가능치 않으므로 옆에 워드 파일을 </a:t>
            </a:r>
            <a:r>
              <a:rPr lang="en-US" altLang="ko-KR" dirty="0"/>
              <a:t>attach 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파일을 쓰셔도 되고 </a:t>
            </a:r>
            <a:r>
              <a:rPr lang="en-US" altLang="ko-KR" dirty="0"/>
              <a:t>google form</a:t>
            </a:r>
            <a:r>
              <a:rPr lang="ko-KR" altLang="en-US" dirty="0"/>
              <a:t>으로 만드시면 온라인 수업 시 학생들의 결과를 바로 확인할 수 있게 됩니다</a:t>
            </a:r>
            <a:r>
              <a:rPr lang="en-US" altLang="ko-KR" dirty="0"/>
              <a:t>.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hlinkClick r:id="rId3"/>
              </a:rPr>
              <a:t>https://www.youtube.com/watch?v=8ZxSu5l_BYs&amp;feature=youtu.be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6140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2504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68619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0974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707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7550C-BD8F-2341-9359-9BB9FFFD230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76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7/7/20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tiff"/><Relationship Id="rId4" Type="http://schemas.openxmlformats.org/officeDocument/2006/relationships/image" Target="../media/image28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ns6a?x=1jqt&amp;i=2tig8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51.png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iff"/><Relationship Id="rId3" Type="http://schemas.openxmlformats.org/officeDocument/2006/relationships/image" Target="../media/image52.tiff"/><Relationship Id="rId7" Type="http://schemas.openxmlformats.org/officeDocument/2006/relationships/image" Target="../media/image56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tiff"/><Relationship Id="rId5" Type="http://schemas.openxmlformats.org/officeDocument/2006/relationships/image" Target="../media/image54.tiff"/><Relationship Id="rId4" Type="http://schemas.openxmlformats.org/officeDocument/2006/relationships/image" Target="../media/image53.tif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xALNMtkXTH4" TargetMode="External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4.wmf"/><Relationship Id="rId4" Type="http://schemas.openxmlformats.org/officeDocument/2006/relationships/package" Target="../embeddings/Microsoft_Word_Document.doc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ZxSu5l_BYs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xALNMtkXTH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555079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배워 봐요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어휘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9721BA7-D5DB-6540-AA15-FDD5DC37C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120" y="1235034"/>
            <a:ext cx="3157743" cy="2056981"/>
          </a:xfrm>
          <a:prstGeom prst="rect">
            <a:avLst/>
          </a:prstGeom>
        </p:spPr>
      </p:pic>
      <p:pic>
        <p:nvPicPr>
          <p:cNvPr id="7" name="Picture 6" descr="A picture containing box&#10;&#10;Description automatically generated">
            <a:extLst>
              <a:ext uri="{FF2B5EF4-FFF2-40B4-BE49-F238E27FC236}">
                <a16:creationId xmlns:a16="http://schemas.microsoft.com/office/drawing/2014/main" id="{1255073D-C0EF-B645-97EB-1045BF53D8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298" y="3754967"/>
            <a:ext cx="3123565" cy="20569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EDAE97-8599-4D43-8162-08EF2B5A8ABA}"/>
              </a:ext>
            </a:extLst>
          </p:cNvPr>
          <p:cNvSpPr txBox="1"/>
          <p:nvPr/>
        </p:nvSpPr>
        <p:spPr>
          <a:xfrm>
            <a:off x="1152604" y="4170124"/>
            <a:ext cx="23750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산</a:t>
            </a:r>
            <a:endParaRPr lang="en-US" altLang="ko-KR" sz="3200" dirty="0"/>
          </a:p>
          <a:p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DE66D1-6F84-CB44-B3B4-0310C147D89C}"/>
              </a:ext>
            </a:extLst>
          </p:cNvPr>
          <p:cNvSpPr txBox="1"/>
          <p:nvPr/>
        </p:nvSpPr>
        <p:spPr>
          <a:xfrm>
            <a:off x="9851863" y="2629915"/>
            <a:ext cx="2375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등산을 하다</a:t>
            </a:r>
            <a:endParaRPr lang="en-US" altLang="ko-KR" sz="2800" dirty="0"/>
          </a:p>
          <a:p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3F5463-FFA1-2C46-99F0-B3103CFBDFEE}"/>
              </a:ext>
            </a:extLst>
          </p:cNvPr>
          <p:cNvSpPr txBox="1"/>
          <p:nvPr/>
        </p:nvSpPr>
        <p:spPr>
          <a:xfrm>
            <a:off x="9851862" y="5208732"/>
            <a:ext cx="2375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캠핑을 하다</a:t>
            </a:r>
            <a:endParaRPr lang="en-US" altLang="ko-KR" sz="2800" dirty="0"/>
          </a:p>
          <a:p>
            <a:endParaRPr lang="en-US" sz="3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32A4CC-A30D-2143-92F2-3E94366CB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88" y="2005976"/>
            <a:ext cx="3200435" cy="19372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51130B-A22C-9B48-AA22-390DD8F0DDD8}"/>
              </a:ext>
            </a:extLst>
          </p:cNvPr>
          <p:cNvSpPr txBox="1"/>
          <p:nvPr/>
        </p:nvSpPr>
        <p:spPr>
          <a:xfrm>
            <a:off x="3407938" y="2830350"/>
            <a:ext cx="31834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산에서 뭘 해요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05D62E-08E1-9B41-A828-716836561944}"/>
              </a:ext>
            </a:extLst>
          </p:cNvPr>
          <p:cNvSpPr txBox="1"/>
          <p:nvPr/>
        </p:nvSpPr>
        <p:spPr>
          <a:xfrm>
            <a:off x="2671947" y="3876905"/>
            <a:ext cx="19831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/>
              <a:t>Kr.france.fr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66789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13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5458319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배워 봐요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시간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E8933C-AC34-0740-AA8F-89751ACC94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4860884"/>
              </p:ext>
            </p:extLst>
          </p:nvPr>
        </p:nvGraphicFramePr>
        <p:xfrm>
          <a:off x="256860" y="1245062"/>
          <a:ext cx="8128001" cy="307340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45999953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87489424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52075262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94249504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21225530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7227780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643719919"/>
                    </a:ext>
                  </a:extLst>
                </a:gridCol>
              </a:tblGrid>
              <a:tr h="61468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1832635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4047778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68401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339590"/>
                  </a:ext>
                </a:extLst>
              </a:tr>
              <a:tr h="614680">
                <a:tc>
                  <a:txBody>
                    <a:bodyPr/>
                    <a:lstStyle/>
                    <a:p>
                      <a:r>
                        <a:rPr lang="en-US" altLang="ko-KR" dirty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876441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9F6FC93-ED92-1748-8800-A4B4A5FB3271}"/>
              </a:ext>
            </a:extLst>
          </p:cNvPr>
          <p:cNvSpPr txBox="1"/>
          <p:nvPr/>
        </p:nvSpPr>
        <p:spPr>
          <a:xfrm>
            <a:off x="4041422" y="2500953"/>
            <a:ext cx="67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오늘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7B9250-AFBA-BE48-B64D-8E4AFCE4A547}"/>
              </a:ext>
            </a:extLst>
          </p:cNvPr>
          <p:cNvSpPr txBox="1"/>
          <p:nvPr/>
        </p:nvSpPr>
        <p:spPr>
          <a:xfrm>
            <a:off x="5198533" y="2495308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7030A0"/>
                </a:solidFill>
              </a:rPr>
              <a:t>내일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F6AE43-377F-4541-9518-6111FB0B119A}"/>
              </a:ext>
            </a:extLst>
          </p:cNvPr>
          <p:cNvSpPr txBox="1"/>
          <p:nvPr/>
        </p:nvSpPr>
        <p:spPr>
          <a:xfrm>
            <a:off x="2861733" y="2495308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0070C0"/>
                </a:solidFill>
              </a:rPr>
              <a:t>어제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980E5E-CA89-8C45-B3D3-23345A607402}"/>
              </a:ext>
            </a:extLst>
          </p:cNvPr>
          <p:cNvSpPr txBox="1"/>
          <p:nvPr/>
        </p:nvSpPr>
        <p:spPr>
          <a:xfrm>
            <a:off x="2737555" y="2812454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yesterday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7F5AA0-C43C-D54A-B722-1BBA3940F36A}"/>
              </a:ext>
            </a:extLst>
          </p:cNvPr>
          <p:cNvSpPr txBox="1"/>
          <p:nvPr/>
        </p:nvSpPr>
        <p:spPr>
          <a:xfrm>
            <a:off x="4041422" y="2812453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today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C7E3AA6-1B9A-BE46-9EBC-759BFC891F94}"/>
              </a:ext>
            </a:extLst>
          </p:cNvPr>
          <p:cNvSpPr txBox="1"/>
          <p:nvPr/>
        </p:nvSpPr>
        <p:spPr>
          <a:xfrm>
            <a:off x="5074355" y="2812452"/>
            <a:ext cx="10611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tomorrow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43F685-52EC-7746-B942-7F04B7FBBDC5}"/>
              </a:ext>
            </a:extLst>
          </p:cNvPr>
          <p:cNvSpPr txBox="1"/>
          <p:nvPr/>
        </p:nvSpPr>
        <p:spPr>
          <a:xfrm>
            <a:off x="8782757" y="1925220"/>
            <a:ext cx="1986844" cy="518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CAADFC5-472A-4543-8643-16929DAB1C12}"/>
              </a:ext>
            </a:extLst>
          </p:cNvPr>
          <p:cNvSpPr txBox="1"/>
          <p:nvPr/>
        </p:nvSpPr>
        <p:spPr>
          <a:xfrm>
            <a:off x="8782757" y="2553372"/>
            <a:ext cx="1986844" cy="518160"/>
          </a:xfrm>
          <a:prstGeom prst="rect">
            <a:avLst/>
          </a:prstGeom>
          <a:solidFill>
            <a:srgbClr val="F6A7C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01E0A3-92FA-064C-B8CA-2F177A3D2578}"/>
              </a:ext>
            </a:extLst>
          </p:cNvPr>
          <p:cNvSpPr txBox="1"/>
          <p:nvPr/>
        </p:nvSpPr>
        <p:spPr>
          <a:xfrm>
            <a:off x="8782757" y="3199171"/>
            <a:ext cx="1986844" cy="518160"/>
          </a:xfrm>
          <a:prstGeom prst="rect">
            <a:avLst/>
          </a:prstGeom>
          <a:solidFill>
            <a:srgbClr val="D499F9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54A7A225-BC9E-9A47-BB58-B6A238019890}"/>
              </a:ext>
            </a:extLst>
          </p:cNvPr>
          <p:cNvSpPr/>
          <p:nvPr/>
        </p:nvSpPr>
        <p:spPr>
          <a:xfrm>
            <a:off x="8435661" y="2184300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>
            <a:extLst>
              <a:ext uri="{FF2B5EF4-FFF2-40B4-BE49-F238E27FC236}">
                <a16:creationId xmlns:a16="http://schemas.microsoft.com/office/drawing/2014/main" id="{875FBB12-8CFB-044D-81BD-BCC186E91510}"/>
              </a:ext>
            </a:extLst>
          </p:cNvPr>
          <p:cNvSpPr/>
          <p:nvPr/>
        </p:nvSpPr>
        <p:spPr>
          <a:xfrm>
            <a:off x="8442737" y="2812452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675408C7-4BFF-FB41-AA40-7E3017C75E0E}"/>
              </a:ext>
            </a:extLst>
          </p:cNvPr>
          <p:cNvSpPr/>
          <p:nvPr/>
        </p:nvSpPr>
        <p:spPr>
          <a:xfrm>
            <a:off x="8441308" y="3435582"/>
            <a:ext cx="296295" cy="90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017A03-16CA-454C-B4D5-D86DA3966C23}"/>
              </a:ext>
            </a:extLst>
          </p:cNvPr>
          <p:cNvSpPr txBox="1"/>
          <p:nvPr/>
        </p:nvSpPr>
        <p:spPr>
          <a:xfrm>
            <a:off x="8918221" y="1970657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 </a:t>
            </a:r>
            <a:r>
              <a:rPr lang="en-US" altLang="ko-KR" sz="1400" dirty="0"/>
              <a:t>last week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EFB9DE-47DD-8242-8534-B644C227FE6B}"/>
              </a:ext>
            </a:extLst>
          </p:cNvPr>
          <p:cNvSpPr txBox="1"/>
          <p:nvPr/>
        </p:nvSpPr>
        <p:spPr>
          <a:xfrm>
            <a:off x="8918220" y="2614223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이번 주 </a:t>
            </a:r>
            <a:r>
              <a:rPr lang="en-US" altLang="ko-KR" sz="1400" dirty="0"/>
              <a:t>this week</a:t>
            </a:r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CBA0A0-EA23-1145-918E-75DB09358D79}"/>
              </a:ext>
            </a:extLst>
          </p:cNvPr>
          <p:cNvSpPr txBox="1"/>
          <p:nvPr/>
        </p:nvSpPr>
        <p:spPr>
          <a:xfrm>
            <a:off x="8918219" y="3273585"/>
            <a:ext cx="1851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다음 주 </a:t>
            </a:r>
            <a:r>
              <a:rPr lang="en-US" altLang="ko-KR" sz="1400" dirty="0"/>
              <a:t>next week</a:t>
            </a:r>
            <a:endParaRPr lang="en-US" sz="1400" dirty="0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275D59F-B0E4-1B44-A21B-CFE74580A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63997"/>
              </p:ext>
            </p:extLst>
          </p:nvPr>
        </p:nvGraphicFramePr>
        <p:xfrm>
          <a:off x="256860" y="874221"/>
          <a:ext cx="8128001" cy="370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288783523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03938529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83530043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04417276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2435893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6476994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558524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일요일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화요일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수요일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목요일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금요일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토요일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8815114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id="{8FCCB45C-AA64-8B46-B441-EEE33FBD9B49}"/>
              </a:ext>
            </a:extLst>
          </p:cNvPr>
          <p:cNvSpPr txBox="1"/>
          <p:nvPr/>
        </p:nvSpPr>
        <p:spPr>
          <a:xfrm>
            <a:off x="146880" y="4523184"/>
            <a:ext cx="126985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일요일</a:t>
            </a:r>
            <a:endParaRPr lang="en-US" altLang="ko-KR" dirty="0"/>
          </a:p>
          <a:p>
            <a:pPr algn="ctr"/>
            <a:r>
              <a:rPr lang="en-US" dirty="0"/>
              <a:t>Sunday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7F49C6-D0FE-8945-B5E1-81C315ADD4D5}"/>
              </a:ext>
            </a:extLst>
          </p:cNvPr>
          <p:cNvSpPr txBox="1"/>
          <p:nvPr/>
        </p:nvSpPr>
        <p:spPr>
          <a:xfrm>
            <a:off x="1724465" y="4524870"/>
            <a:ext cx="126985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월요일</a:t>
            </a:r>
            <a:endParaRPr lang="en-US" altLang="ko-KR" dirty="0"/>
          </a:p>
          <a:p>
            <a:pPr algn="ctr"/>
            <a:r>
              <a:rPr lang="en-US" dirty="0"/>
              <a:t>Monday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DFD39F5-4132-144F-A2C7-111C20C35A9C}"/>
              </a:ext>
            </a:extLst>
          </p:cNvPr>
          <p:cNvSpPr txBox="1"/>
          <p:nvPr/>
        </p:nvSpPr>
        <p:spPr>
          <a:xfrm>
            <a:off x="3302051" y="4531535"/>
            <a:ext cx="126985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화요일</a:t>
            </a:r>
            <a:endParaRPr lang="en-US" altLang="ko-KR" dirty="0"/>
          </a:p>
          <a:p>
            <a:pPr algn="ctr"/>
            <a:r>
              <a:rPr lang="en-US" dirty="0"/>
              <a:t>Tuesday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94BEA8-41C9-9E49-95CA-A31C450C341C}"/>
              </a:ext>
            </a:extLst>
          </p:cNvPr>
          <p:cNvSpPr txBox="1"/>
          <p:nvPr/>
        </p:nvSpPr>
        <p:spPr>
          <a:xfrm>
            <a:off x="5074355" y="4531535"/>
            <a:ext cx="148434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수요일</a:t>
            </a:r>
            <a:endParaRPr lang="en-US" altLang="ko-KR" dirty="0"/>
          </a:p>
          <a:p>
            <a:pPr algn="ctr"/>
            <a:r>
              <a:rPr lang="en-US" dirty="0"/>
              <a:t>Wednesday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B4987DA-B5CE-AB4B-BED3-E9245CEDEC93}"/>
              </a:ext>
            </a:extLst>
          </p:cNvPr>
          <p:cNvSpPr txBox="1"/>
          <p:nvPr/>
        </p:nvSpPr>
        <p:spPr>
          <a:xfrm>
            <a:off x="6985163" y="4531535"/>
            <a:ext cx="12698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목요일</a:t>
            </a:r>
            <a:endParaRPr lang="en-US" altLang="ko-KR" dirty="0"/>
          </a:p>
          <a:p>
            <a:pPr algn="ctr"/>
            <a:r>
              <a:rPr lang="en-US" dirty="0"/>
              <a:t>Thursday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9B0752B-C2B6-8B4F-B2B5-7F9FF2315430}"/>
              </a:ext>
            </a:extLst>
          </p:cNvPr>
          <p:cNvSpPr txBox="1"/>
          <p:nvPr/>
        </p:nvSpPr>
        <p:spPr>
          <a:xfrm>
            <a:off x="8590884" y="4534539"/>
            <a:ext cx="126985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금요일</a:t>
            </a:r>
            <a:endParaRPr lang="en-US" altLang="ko-KR" dirty="0"/>
          </a:p>
          <a:p>
            <a:pPr algn="ctr"/>
            <a:r>
              <a:rPr lang="en-US" dirty="0"/>
              <a:t>Friday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ACDCBC4-DDA2-B745-81F1-D88EC02EB4B4}"/>
              </a:ext>
            </a:extLst>
          </p:cNvPr>
          <p:cNvSpPr txBox="1"/>
          <p:nvPr/>
        </p:nvSpPr>
        <p:spPr>
          <a:xfrm>
            <a:off x="10287203" y="4531535"/>
            <a:ext cx="1269859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토요일</a:t>
            </a:r>
            <a:endParaRPr lang="en-US" altLang="ko-KR" dirty="0"/>
          </a:p>
          <a:p>
            <a:pPr algn="ctr"/>
            <a:r>
              <a:rPr lang="en-US" dirty="0"/>
              <a:t>Saturday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ED0D5B-9BBD-FD48-88B5-3E525D075DEF}"/>
              </a:ext>
            </a:extLst>
          </p:cNvPr>
          <p:cNvSpPr txBox="1"/>
          <p:nvPr/>
        </p:nvSpPr>
        <p:spPr>
          <a:xfrm>
            <a:off x="146880" y="5408155"/>
            <a:ext cx="97072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주말</a:t>
            </a:r>
            <a:endParaRPr lang="en-US" altLang="ko-KR" dirty="0"/>
          </a:p>
          <a:p>
            <a:pPr algn="ctr"/>
            <a:r>
              <a:rPr lang="en-US" sz="1400" dirty="0"/>
              <a:t>weekend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F48880A-1387-2E44-970E-98B269F12D0C}"/>
              </a:ext>
            </a:extLst>
          </p:cNvPr>
          <p:cNvSpPr txBox="1"/>
          <p:nvPr/>
        </p:nvSpPr>
        <p:spPr>
          <a:xfrm>
            <a:off x="10597631" y="5324102"/>
            <a:ext cx="97072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주말</a:t>
            </a:r>
            <a:endParaRPr lang="en-US" altLang="ko-KR" dirty="0"/>
          </a:p>
          <a:p>
            <a:pPr algn="ctr"/>
            <a:r>
              <a:rPr lang="en-US" sz="1400" dirty="0"/>
              <a:t>weekend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F3D5E9-74C8-9F4B-B3AE-2C99F07B1592}"/>
              </a:ext>
            </a:extLst>
          </p:cNvPr>
          <p:cNvSpPr txBox="1"/>
          <p:nvPr/>
        </p:nvSpPr>
        <p:spPr>
          <a:xfrm>
            <a:off x="4831644" y="5408155"/>
            <a:ext cx="1484349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평일</a:t>
            </a:r>
            <a:r>
              <a:rPr lang="en-US" altLang="ko-KR" dirty="0"/>
              <a:t>=</a:t>
            </a:r>
            <a:r>
              <a:rPr lang="ko-KR" altLang="en-US" dirty="0"/>
              <a:t>주중</a:t>
            </a:r>
            <a:endParaRPr lang="en-US" altLang="ko-KR" dirty="0"/>
          </a:p>
          <a:p>
            <a:pPr algn="ctr"/>
            <a:r>
              <a:rPr lang="en-US" sz="1400" dirty="0"/>
              <a:t>weekday</a:t>
            </a:r>
          </a:p>
        </p:txBody>
      </p:sp>
      <p:sp>
        <p:nvSpPr>
          <p:cNvPr id="9" name="Bent-Up Arrow 8">
            <a:extLst>
              <a:ext uri="{FF2B5EF4-FFF2-40B4-BE49-F238E27FC236}">
                <a16:creationId xmlns:a16="http://schemas.microsoft.com/office/drawing/2014/main" id="{B3FFC2B3-E9C6-034F-82B4-A332E6D689FF}"/>
              </a:ext>
            </a:extLst>
          </p:cNvPr>
          <p:cNvSpPr/>
          <p:nvPr/>
        </p:nvSpPr>
        <p:spPr>
          <a:xfrm rot="5400000">
            <a:off x="10112676" y="5418060"/>
            <a:ext cx="558476" cy="274331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Bent Arrow 10">
            <a:extLst>
              <a:ext uri="{FF2B5EF4-FFF2-40B4-BE49-F238E27FC236}">
                <a16:creationId xmlns:a16="http://schemas.microsoft.com/office/drawing/2014/main" id="{CD1C3DAB-2324-7642-8B08-6FE6D4E44605}"/>
              </a:ext>
            </a:extLst>
          </p:cNvPr>
          <p:cNvSpPr/>
          <p:nvPr/>
        </p:nvSpPr>
        <p:spPr>
          <a:xfrm rot="10800000">
            <a:off x="1252405" y="5404279"/>
            <a:ext cx="274330" cy="575624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Bent-Up Arrow 45">
            <a:extLst>
              <a:ext uri="{FF2B5EF4-FFF2-40B4-BE49-F238E27FC236}">
                <a16:creationId xmlns:a16="http://schemas.microsoft.com/office/drawing/2014/main" id="{82B6D794-86A7-884E-9F03-877179BBC9B8}"/>
              </a:ext>
            </a:extLst>
          </p:cNvPr>
          <p:cNvSpPr/>
          <p:nvPr/>
        </p:nvSpPr>
        <p:spPr>
          <a:xfrm rot="5400000">
            <a:off x="2984847" y="4158267"/>
            <a:ext cx="558476" cy="2909342"/>
          </a:xfrm>
          <a:prstGeom prst="bent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Bent Arrow 46">
            <a:extLst>
              <a:ext uri="{FF2B5EF4-FFF2-40B4-BE49-F238E27FC236}">
                <a16:creationId xmlns:a16="http://schemas.microsoft.com/office/drawing/2014/main" id="{1CCF124A-4E62-8E46-9977-D695063A5083}"/>
              </a:ext>
            </a:extLst>
          </p:cNvPr>
          <p:cNvSpPr/>
          <p:nvPr/>
        </p:nvSpPr>
        <p:spPr>
          <a:xfrm rot="10800000">
            <a:off x="6558704" y="5330203"/>
            <a:ext cx="3286908" cy="519549"/>
          </a:xfrm>
          <a:prstGeom prst="ben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61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1" grpId="0"/>
      <p:bldP spid="35" grpId="0"/>
      <p:bldP spid="26" grpId="0" animBg="1"/>
      <p:bldP spid="32" grpId="0" animBg="1"/>
      <p:bldP spid="33" grpId="0" animBg="1"/>
      <p:bldP spid="34" grpId="0" animBg="1"/>
      <p:bldP spid="41" grpId="0" animBg="1"/>
      <p:bldP spid="42" grpId="0" animBg="1"/>
      <p:bldP spid="43" grpId="0" animBg="1"/>
      <p:bldP spid="2" grpId="0" animBg="1"/>
      <p:bldP spid="44" grpId="0" animBg="1"/>
      <p:bldP spid="3" grpId="0" animBg="1"/>
      <p:bldP spid="9" grpId="0" animBg="1"/>
      <p:bldP spid="11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9760" y="996724"/>
            <a:ext cx="11049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ea typeface="나눔고딕"/>
                <a:cs typeface="나눔고딕"/>
              </a:rPr>
              <a:t> </a:t>
            </a:r>
            <a:r>
              <a:rPr lang="ko-KR" altLang="en-US" sz="2000" dirty="0">
                <a:latin typeface="나눔고딕"/>
                <a:ea typeface="나눔고딕"/>
                <a:cs typeface="나눔고딕"/>
              </a:rPr>
              <a:t>반 친구들과 보기와 같이 묻고 대답하세요</a:t>
            </a:r>
            <a:r>
              <a:rPr lang="en-US" altLang="ko-KR" sz="2000" dirty="0">
                <a:latin typeface="나눔고딕"/>
                <a:ea typeface="나눔고딕"/>
                <a:cs typeface="나눔고딕"/>
              </a:rPr>
              <a:t>.</a:t>
            </a:r>
            <a:endParaRPr lang="en-US" sz="2000" dirty="0">
              <a:latin typeface="나눔고딕"/>
              <a:ea typeface="나눔고딕"/>
              <a:cs typeface="나눔고딕"/>
            </a:endParaRPr>
          </a:p>
          <a:p>
            <a:endParaRPr lang="en-US" sz="2400" dirty="0">
              <a:ea typeface="나눔고딕"/>
              <a:cs typeface="나눔고딕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02763" y="958403"/>
            <a:ext cx="11246012" cy="595184"/>
          </a:xfrm>
          <a:prstGeom prst="roundRect">
            <a:avLst/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1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992267"/>
              </p:ext>
            </p:extLst>
          </p:nvPr>
        </p:nvGraphicFramePr>
        <p:xfrm>
          <a:off x="482354" y="223570"/>
          <a:ext cx="9825432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47064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9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r>
                        <a:rPr lang="ko-KR" altLang="en-US" sz="3200" dirty="0"/>
                        <a:t>말하기</a:t>
                      </a:r>
                      <a:endParaRPr lang="en-US" sz="2400" dirty="0">
                        <a:solidFill>
                          <a:srgbClr val="FFFF00"/>
                        </a:solidFill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E84E7AD-1B87-344E-954C-4097EEA444BE}"/>
              </a:ext>
            </a:extLst>
          </p:cNvPr>
          <p:cNvSpPr/>
          <p:nvPr/>
        </p:nvSpPr>
        <p:spPr>
          <a:xfrm>
            <a:off x="1892645" y="1709300"/>
            <a:ext cx="8406710" cy="1570527"/>
          </a:xfrm>
          <a:prstGeom prst="round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1B2E26-CE17-C847-8982-B66C6A36A148}"/>
              </a:ext>
            </a:extLst>
          </p:cNvPr>
          <p:cNvSpPr txBox="1"/>
          <p:nvPr/>
        </p:nvSpPr>
        <p:spPr>
          <a:xfrm>
            <a:off x="2072159" y="1952729"/>
            <a:ext cx="6418745" cy="10826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600" dirty="0">
                <a:solidFill>
                  <a:srgbClr val="FC0280"/>
                </a:solidFill>
                <a:latin typeface="나눔고딕"/>
                <a:ea typeface="나눔고딕"/>
                <a:cs typeface="나눔고딕"/>
              </a:rPr>
              <a:t>다음 장소에서 뭘 해요</a:t>
            </a:r>
            <a:r>
              <a:rPr lang="en-US" altLang="ko-KR" sz="2600" dirty="0">
                <a:solidFill>
                  <a:srgbClr val="FC0280"/>
                </a:solidFill>
                <a:latin typeface="나눔고딕"/>
                <a:ea typeface="나눔고딕"/>
                <a:cs typeface="나눔고딕"/>
              </a:rPr>
              <a:t>?</a:t>
            </a:r>
          </a:p>
          <a:p>
            <a:pPr>
              <a:lnSpc>
                <a:spcPct val="130000"/>
              </a:lnSpc>
            </a:pPr>
            <a:r>
              <a:rPr lang="en-US" altLang="ko-KR" sz="2600" dirty="0">
                <a:latin typeface="나눔고딕"/>
                <a:ea typeface="나눔고딕"/>
                <a:cs typeface="나눔고딕"/>
              </a:rPr>
              <a:t>What do you do in the following places?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130E32-026B-B545-A17F-0881DC09D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82" y="3737556"/>
            <a:ext cx="2019300" cy="190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91D199-EF69-DE49-A1DE-DA68A4BE96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065" y="3777818"/>
            <a:ext cx="20447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D7DE97-6F78-B944-94D7-C173DE68C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319" y="3750256"/>
            <a:ext cx="2120900" cy="1879600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A4418A4-6D35-F94F-8C7E-D691799B26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773" y="3895001"/>
            <a:ext cx="1844251" cy="1262911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733B56BE-F629-9742-BA89-AE40695ABE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578" y="3889277"/>
            <a:ext cx="2120900" cy="13489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888234-24B5-B04D-A60C-765F4D3A5332}"/>
              </a:ext>
            </a:extLst>
          </p:cNvPr>
          <p:cNvSpPr txBox="1"/>
          <p:nvPr/>
        </p:nvSpPr>
        <p:spPr>
          <a:xfrm>
            <a:off x="8219394" y="5238259"/>
            <a:ext cx="1187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바다</a:t>
            </a:r>
            <a:endParaRPr lang="en-US" sz="1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8A159F-7B20-964D-95A3-F03771886D42}"/>
              </a:ext>
            </a:extLst>
          </p:cNvPr>
          <p:cNvSpPr txBox="1"/>
          <p:nvPr/>
        </p:nvSpPr>
        <p:spPr>
          <a:xfrm>
            <a:off x="10440103" y="5238259"/>
            <a:ext cx="1187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수영장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7056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4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 </a:t>
            </a:r>
            <a:r>
              <a:rPr lang="en-US" altLang="ko-KR" u="sng" dirty="0" err="1"/>
              <a:t>quizlet</a:t>
            </a:r>
            <a:r>
              <a:rPr lang="ko-KR" altLang="en-US" u="sng" dirty="0"/>
              <a:t>을 누르면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</a:t>
            </a:r>
            <a:r>
              <a:rPr lang="ko-KR" altLang="en-US" u="sng" dirty="0"/>
              <a:t>로 갈 수 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05662"/>
              </p:ext>
            </p:extLst>
          </p:nvPr>
        </p:nvGraphicFramePr>
        <p:xfrm>
          <a:off x="271802" y="292108"/>
          <a:ext cx="11697840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3200" dirty="0">
                          <a:solidFill>
                            <a:srgbClr val="FC0280"/>
                          </a:solidFill>
                        </a:rPr>
                        <a:t>N</a:t>
                      </a:r>
                      <a:r>
                        <a:rPr lang="ko-KR" altLang="en-US" sz="3200" b="0" dirty="0">
                          <a:solidFill>
                            <a:srgbClr val="FC0280"/>
                          </a:solidFill>
                        </a:rPr>
                        <a:t>하고 </a:t>
                      </a:r>
                      <a:r>
                        <a:rPr lang="en-US" altLang="ko-KR" sz="3200" b="0" dirty="0">
                          <a:solidFill>
                            <a:srgbClr val="FC0280"/>
                          </a:solidFill>
                        </a:rPr>
                        <a:t>(</a:t>
                      </a:r>
                      <a:r>
                        <a:rPr lang="ko-KR" altLang="en-US" sz="3200" b="0" dirty="0">
                          <a:solidFill>
                            <a:srgbClr val="FC0280"/>
                          </a:solidFill>
                        </a:rPr>
                        <a:t>같이</a:t>
                      </a:r>
                      <a:r>
                        <a:rPr lang="en-US" altLang="ko-KR" sz="3200" b="0" dirty="0">
                          <a:solidFill>
                            <a:srgbClr val="FC0280"/>
                          </a:solidFill>
                        </a:rPr>
                        <a:t>)</a:t>
                      </a:r>
                      <a:endParaRPr lang="en-US" sz="32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1802" y="1068642"/>
            <a:ext cx="11697839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Arial"/>
                <a:cs typeface="Arial"/>
              </a:rPr>
              <a:t>The particle can also indicate the target with which the subject performs an action and correspond to </a:t>
            </a:r>
            <a:r>
              <a:rPr lang="en-US" altLang="ko-KR" sz="2400" dirty="0">
                <a:solidFill>
                  <a:srgbClr val="FC0280"/>
                </a:solidFill>
                <a:latin typeface="Arial"/>
                <a:cs typeface="Arial"/>
              </a:rPr>
              <a:t>‘(together) wi</a:t>
            </a:r>
            <a:r>
              <a:rPr lang="en-US" altLang="ko-KR" sz="2400" dirty="0">
                <a:latin typeface="Arial"/>
                <a:cs typeface="Arial"/>
              </a:rPr>
              <a:t>th’ in English. When indicating such a relationship, </a:t>
            </a:r>
            <a:r>
              <a:rPr lang="ko-KR" altLang="en-US" sz="2400" dirty="0">
                <a:solidFill>
                  <a:srgbClr val="FC0280"/>
                </a:solidFill>
                <a:latin typeface="Arial"/>
                <a:cs typeface="Arial"/>
              </a:rPr>
              <a:t>같이</a:t>
            </a:r>
            <a:r>
              <a:rPr lang="ko-KR" altLang="en-US" sz="2400" dirty="0">
                <a:latin typeface="Arial"/>
                <a:cs typeface="Arial"/>
              </a:rPr>
              <a:t> </a:t>
            </a:r>
            <a:r>
              <a:rPr lang="en-US" altLang="ko-KR" sz="2400" dirty="0">
                <a:latin typeface="Arial"/>
                <a:cs typeface="Arial"/>
              </a:rPr>
              <a:t>and </a:t>
            </a:r>
            <a:r>
              <a:rPr lang="ko-KR" altLang="en-US" sz="2400" dirty="0">
                <a:solidFill>
                  <a:srgbClr val="FC0280"/>
                </a:solidFill>
                <a:latin typeface="Arial"/>
                <a:cs typeface="Arial"/>
              </a:rPr>
              <a:t>함께</a:t>
            </a:r>
            <a:r>
              <a:rPr lang="ko-KR" altLang="en-US" sz="2400" dirty="0">
                <a:latin typeface="Arial"/>
                <a:cs typeface="Arial"/>
              </a:rPr>
              <a:t> </a:t>
            </a:r>
            <a:r>
              <a:rPr lang="en-US" altLang="ko-KR" sz="2400" dirty="0">
                <a:latin typeface="Arial"/>
                <a:cs typeface="Arial"/>
              </a:rPr>
              <a:t>normally follow the particle.</a:t>
            </a:r>
            <a:endParaRPr lang="en-US" altLang="ko-KR" sz="2000" dirty="0">
              <a:latin typeface="Arial"/>
              <a:cs typeface="Arial"/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2C02FC-62A3-7245-B157-9AABE2CE274C}"/>
              </a:ext>
            </a:extLst>
          </p:cNvPr>
          <p:cNvSpPr txBox="1"/>
          <p:nvPr/>
        </p:nvSpPr>
        <p:spPr>
          <a:xfrm>
            <a:off x="135496" y="4681748"/>
            <a:ext cx="414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친구</a:t>
            </a:r>
            <a:r>
              <a:rPr lang="ko-KR" altLang="en-US" sz="2400" dirty="0">
                <a:solidFill>
                  <a:srgbClr val="FC0280"/>
                </a:solidFill>
              </a:rPr>
              <a:t>하고 같이 </a:t>
            </a:r>
            <a:r>
              <a:rPr lang="ko-KR" altLang="en-US" sz="2400" dirty="0"/>
              <a:t>영화를 봐요</a:t>
            </a:r>
            <a:endParaRPr lang="en-US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95B23A-04AB-C74C-949E-B74130CE63C0}"/>
              </a:ext>
            </a:extLst>
          </p:cNvPr>
          <p:cNvSpPr txBox="1"/>
          <p:nvPr/>
        </p:nvSpPr>
        <p:spPr>
          <a:xfrm>
            <a:off x="4278518" y="4671033"/>
            <a:ext cx="414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동생</a:t>
            </a:r>
            <a:r>
              <a:rPr lang="ko-KR" altLang="en-US" sz="2400" dirty="0">
                <a:solidFill>
                  <a:srgbClr val="FC0280"/>
                </a:solidFill>
              </a:rPr>
              <a:t>하고</a:t>
            </a:r>
            <a:r>
              <a:rPr lang="ko-KR" altLang="en-US" sz="2400" dirty="0"/>
              <a:t> </a:t>
            </a:r>
            <a:r>
              <a:rPr lang="ko-KR" altLang="en-US" sz="2400" dirty="0">
                <a:solidFill>
                  <a:srgbClr val="FC0280"/>
                </a:solidFill>
              </a:rPr>
              <a:t>같이</a:t>
            </a:r>
            <a:r>
              <a:rPr lang="ko-KR" altLang="en-US" sz="2400" dirty="0"/>
              <a:t> 빵을 먹어요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4B6AC8-0716-5B43-928A-2ADBB35B8B39}"/>
              </a:ext>
            </a:extLst>
          </p:cNvPr>
          <p:cNvSpPr txBox="1"/>
          <p:nvPr/>
        </p:nvSpPr>
        <p:spPr>
          <a:xfrm>
            <a:off x="8110174" y="4671033"/>
            <a:ext cx="414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오빠</a:t>
            </a:r>
            <a:r>
              <a:rPr lang="ko-KR" altLang="en-US" sz="2400" dirty="0">
                <a:solidFill>
                  <a:srgbClr val="FC0280"/>
                </a:solidFill>
              </a:rPr>
              <a:t>하고</a:t>
            </a:r>
            <a:r>
              <a:rPr lang="ko-KR" altLang="en-US" sz="2400" dirty="0"/>
              <a:t> </a:t>
            </a:r>
            <a:r>
              <a:rPr lang="ko-KR" altLang="en-US" sz="2400" dirty="0">
                <a:solidFill>
                  <a:srgbClr val="FC0280"/>
                </a:solidFill>
              </a:rPr>
              <a:t>같이</a:t>
            </a:r>
            <a:r>
              <a:rPr lang="ko-KR" altLang="en-US" sz="2400" dirty="0"/>
              <a:t> 자전거를 타요</a:t>
            </a:r>
            <a:endParaRPr lang="en-US" sz="2400" dirty="0"/>
          </a:p>
        </p:txBody>
      </p:sp>
      <p:pic>
        <p:nvPicPr>
          <p:cNvPr id="5" name="Picture 4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8F1D3840-FF2F-C747-BABC-53F1688A3C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53" y="2570060"/>
            <a:ext cx="3100902" cy="179999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A482F9-F2DB-BF46-B79D-9687747BA0BD}"/>
              </a:ext>
            </a:extLst>
          </p:cNvPr>
          <p:cNvSpPr txBox="1"/>
          <p:nvPr/>
        </p:nvSpPr>
        <p:spPr>
          <a:xfrm>
            <a:off x="3374796" y="4201647"/>
            <a:ext cx="19607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123rf.com</a:t>
            </a:r>
            <a:endParaRPr lang="en-US" sz="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8C2B6A-8B4C-664B-B4FE-6ED9350F6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8829" y="2570004"/>
            <a:ext cx="3264538" cy="17999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3590D0-0CE1-8E48-A0E3-541512758E8D}"/>
              </a:ext>
            </a:extLst>
          </p:cNvPr>
          <p:cNvSpPr txBox="1"/>
          <p:nvPr/>
        </p:nvSpPr>
        <p:spPr>
          <a:xfrm>
            <a:off x="6565878" y="4267120"/>
            <a:ext cx="224436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kr.pixtastock.com</a:t>
            </a:r>
            <a:r>
              <a:rPr lang="en-US" sz="600" dirty="0"/>
              <a:t>/illustration/65232770</a:t>
            </a:r>
          </a:p>
        </p:txBody>
      </p:sp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E7B0C45-729A-5A4C-B582-D806C4D547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733" y="2662393"/>
            <a:ext cx="2955904" cy="17999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0BBEFD-6C52-C548-9BC4-FDC57C5E900E}"/>
              </a:ext>
            </a:extLst>
          </p:cNvPr>
          <p:cNvSpPr txBox="1"/>
          <p:nvPr/>
        </p:nvSpPr>
        <p:spPr>
          <a:xfrm>
            <a:off x="9832157" y="4359453"/>
            <a:ext cx="213748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PostView.nhn?blogId</a:t>
            </a:r>
            <a:r>
              <a:rPr lang="en-US" sz="600" dirty="0"/>
              <a:t>=</a:t>
            </a:r>
            <a:r>
              <a:rPr lang="en-US" sz="600" dirty="0" err="1"/>
              <a:t>autolog&amp;logNo</a:t>
            </a:r>
            <a:r>
              <a:rPr lang="en-US" sz="600" dirty="0"/>
              <a:t>=10139275739</a:t>
            </a:r>
          </a:p>
        </p:txBody>
      </p:sp>
    </p:spTree>
    <p:extLst>
      <p:ext uri="{BB962C8B-B14F-4D97-AF65-F5344CB8AC3E}">
        <p14:creationId xmlns:p14="http://schemas.microsoft.com/office/powerpoint/2010/main" val="12870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6" grpId="0"/>
      <p:bldP spid="9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F9F62E-63A9-EF43-9A11-2EE8DB196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741"/>
            <a:ext cx="5507564" cy="32522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F2A8F4-3779-8F4E-8464-2A3A182CD0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772" y="115022"/>
            <a:ext cx="7004579" cy="60679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13608" y="3330695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친구하고   같이</a:t>
            </a:r>
            <a:endParaRPr lang="en-US" sz="2000" dirty="0">
              <a:solidFill>
                <a:srgbClr val="FC028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56061" y="4205807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형하고   같이</a:t>
            </a:r>
            <a:endParaRPr lang="en-US" sz="2000" dirty="0">
              <a:solidFill>
                <a:srgbClr val="FC028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30696" y="5401690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동생하고   같이</a:t>
            </a:r>
            <a:endParaRPr lang="en-US" sz="20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9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629200"/>
              </p:ext>
            </p:extLst>
          </p:nvPr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Probability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-(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)</a:t>
                      </a:r>
                      <a:r>
                        <a:rPr lang="ko-KR" altLang="en-US" sz="2600" baseline="0" dirty="0" err="1">
                          <a:solidFill>
                            <a:srgbClr val="FC0280"/>
                          </a:solidFill>
                        </a:rPr>
                        <a:t>ㄹ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 거예요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ounded Rectangle 10"/>
          <p:cNvSpPr/>
          <p:nvPr/>
        </p:nvSpPr>
        <p:spPr>
          <a:xfrm>
            <a:off x="176042" y="880883"/>
            <a:ext cx="11119487" cy="1344255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CF600E-9AB8-B647-8CB9-74326BFEA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540" y="1034161"/>
            <a:ext cx="1057449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lang="en-US" altLang="ko-KR" sz="20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-(</a:t>
            </a:r>
            <a:r>
              <a:rPr lang="ko-KR" altLang="en-US" sz="20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으</a:t>
            </a:r>
            <a:r>
              <a:rPr lang="en-US" altLang="ko-KR" sz="20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)</a:t>
            </a:r>
            <a:r>
              <a:rPr lang="ko-KR" altLang="en-US" sz="20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ㄹ 거예요</a:t>
            </a:r>
            <a:r>
              <a:rPr lang="en-US" altLang="ko-KR" sz="2000" dirty="0">
                <a:latin typeface="+mn-lt"/>
                <a:ea typeface="나눔고딕"/>
                <a:cs typeface="나눔고딕"/>
              </a:rPr>
              <a:t>: </a:t>
            </a:r>
            <a:r>
              <a:rPr lang="en-US" altLang="ko-KR" sz="2000" dirty="0">
                <a:solidFill>
                  <a:srgbClr val="0080FF"/>
                </a:solidFill>
                <a:latin typeface="+mn-lt"/>
                <a:ea typeface="나눔고딕"/>
                <a:cs typeface="나눔고딕"/>
              </a:rPr>
              <a:t>expression of probability</a:t>
            </a:r>
          </a:p>
          <a:p>
            <a:pPr eaLnBrk="1" hangingPunct="1"/>
            <a:r>
              <a:rPr lang="en-US" altLang="ko-KR" sz="2000" dirty="0">
                <a:latin typeface="+mn-lt"/>
                <a:ea typeface="나눔고딕"/>
                <a:cs typeface="나눔고딕"/>
              </a:rPr>
              <a:t> It marks a situation the speaker thinks is likely happen and often speaker’s or the listener’s </a:t>
            </a:r>
            <a:r>
              <a:rPr lang="en-US" altLang="ko-KR" sz="2000" dirty="0">
                <a:solidFill>
                  <a:srgbClr val="0080FF"/>
                </a:solidFill>
                <a:latin typeface="+mn-lt"/>
                <a:ea typeface="나눔고딕"/>
                <a:cs typeface="나눔고딕"/>
              </a:rPr>
              <a:t>intention or plan</a:t>
            </a:r>
            <a:r>
              <a:rPr lang="en-US" altLang="ko-KR" sz="2000" dirty="0">
                <a:latin typeface="+mn-lt"/>
                <a:ea typeface="나눔고딕"/>
                <a:cs typeface="나눔고딕"/>
              </a:rPr>
              <a:t>. However, the scheduled event is often expressed in the present tense.  </a:t>
            </a:r>
            <a:r>
              <a:rPr lang="en-US" altLang="zh-CN" sz="2000" dirty="0">
                <a:latin typeface="+mn-lt"/>
                <a:ea typeface="나눔고딕"/>
                <a:cs typeface="나눔고딕"/>
              </a:rPr>
              <a:t> </a:t>
            </a:r>
            <a:endParaRPr lang="zh-CN" altLang="en-US" sz="2000" dirty="0">
              <a:latin typeface="+mn-lt"/>
              <a:ea typeface="나눔고딕"/>
              <a:cs typeface="나눔고딕"/>
            </a:endParaRPr>
          </a:p>
        </p:txBody>
      </p:sp>
      <p:pic>
        <p:nvPicPr>
          <p:cNvPr id="7" name="Picture 6" descr="iyakihata 2.jpg">
            <a:extLst>
              <a:ext uri="{FF2B5EF4-FFF2-40B4-BE49-F238E27FC236}">
                <a16:creationId xmlns:a16="http://schemas.microsoft.com/office/drawing/2014/main" id="{B3A74A72-7569-BA47-96D8-215FA507F1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5739" y="2782497"/>
            <a:ext cx="2556804" cy="255680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3C9E718-BF80-344C-8486-B37D87849A74}"/>
              </a:ext>
            </a:extLst>
          </p:cNvPr>
          <p:cNvSpPr/>
          <p:nvPr/>
        </p:nvSpPr>
        <p:spPr>
          <a:xfrm>
            <a:off x="1155779" y="3446035"/>
            <a:ext cx="5599960" cy="1327071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85CC93-B944-454E-A7C8-B7265B8EC183}"/>
              </a:ext>
            </a:extLst>
          </p:cNvPr>
          <p:cNvSpPr txBox="1"/>
          <p:nvPr/>
        </p:nvSpPr>
        <p:spPr>
          <a:xfrm>
            <a:off x="1351539" y="3442320"/>
            <a:ext cx="497516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소피아:	다음 주말에 뭐 </a:t>
            </a:r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할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?   </a:t>
            </a:r>
          </a:p>
          <a:p>
            <a:pPr>
              <a:lnSpc>
                <a:spcPct val="150000"/>
              </a:lnSpc>
            </a:pP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유미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: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	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	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영화 </a:t>
            </a:r>
            <a:r>
              <a:rPr lang="ko-KR" altLang="en-US" sz="24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볼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C4015A-C41A-2C44-9F1A-6D11B1A202D5}"/>
              </a:ext>
            </a:extLst>
          </p:cNvPr>
          <p:cNvSpPr txBox="1"/>
          <p:nvPr/>
        </p:nvSpPr>
        <p:spPr>
          <a:xfrm>
            <a:off x="1155779" y="2876125"/>
            <a:ext cx="2280642" cy="461665"/>
          </a:xfrm>
          <a:prstGeom prst="rect">
            <a:avLst/>
          </a:prstGeom>
          <a:noFill/>
          <a:ln>
            <a:solidFill>
              <a:srgbClr val="0080FF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solidFill>
                  <a:srgbClr val="0080FF"/>
                </a:solidFill>
                <a:ea typeface="나눔고딕"/>
                <a:cs typeface="나눔고딕"/>
              </a:rPr>
              <a:t>intention or plan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241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Probability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-(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)</a:t>
                      </a:r>
                      <a:r>
                        <a:rPr lang="ko-KR" altLang="en-US" sz="2600" baseline="0" dirty="0" err="1">
                          <a:solidFill>
                            <a:srgbClr val="FC0280"/>
                          </a:solidFill>
                        </a:rPr>
                        <a:t>ㄹ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 거예요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E7CA1575-B3D7-3A41-973B-A1A8751B8D55}"/>
              </a:ext>
            </a:extLst>
          </p:cNvPr>
          <p:cNvSpPr txBox="1"/>
          <p:nvPr/>
        </p:nvSpPr>
        <p:spPr>
          <a:xfrm>
            <a:off x="4083614" y="2586001"/>
            <a:ext cx="1351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일어나다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7BCE7E-F96D-D14A-B6C0-65549C2B91B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9772" y="4016477"/>
            <a:ext cx="2133340" cy="20935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ADCB18C-EAEC-AD44-946A-947499F7A1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4188" y="1907871"/>
            <a:ext cx="1946322" cy="194632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E65FE08-80FF-974C-9762-669104A13B6F}"/>
              </a:ext>
            </a:extLst>
          </p:cNvPr>
          <p:cNvSpPr txBox="1"/>
          <p:nvPr/>
        </p:nvSpPr>
        <p:spPr>
          <a:xfrm>
            <a:off x="4581911" y="4555219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2013FF0-FEF9-8C46-A849-0D73726AD083}"/>
              </a:ext>
            </a:extLst>
          </p:cNvPr>
          <p:cNvCxnSpPr/>
          <p:nvPr/>
        </p:nvCxnSpPr>
        <p:spPr>
          <a:xfrm>
            <a:off x="5435266" y="2816834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62D8DBA-2E89-584C-8095-E29164BE19BB}"/>
              </a:ext>
            </a:extLst>
          </p:cNvPr>
          <p:cNvCxnSpPr/>
          <p:nvPr/>
        </p:nvCxnSpPr>
        <p:spPr>
          <a:xfrm>
            <a:off x="5435266" y="4800233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7ED3BC3-73B4-AD46-B7D2-70F9ACE4BC15}"/>
              </a:ext>
            </a:extLst>
          </p:cNvPr>
          <p:cNvSpPr txBox="1"/>
          <p:nvPr/>
        </p:nvSpPr>
        <p:spPr>
          <a:xfrm>
            <a:off x="6456608" y="2588315"/>
            <a:ext cx="2583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일어나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ㄹ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360711-1B60-2C46-8DD6-39ECECE7E12F}"/>
              </a:ext>
            </a:extLst>
          </p:cNvPr>
          <p:cNvSpPr txBox="1"/>
          <p:nvPr/>
        </p:nvSpPr>
        <p:spPr>
          <a:xfrm>
            <a:off x="6456608" y="4569400"/>
            <a:ext cx="2004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D6557E9-C55F-F94D-B269-9C313860BB8A}"/>
              </a:ext>
            </a:extLst>
          </p:cNvPr>
          <p:cNvCxnSpPr/>
          <p:nvPr/>
        </p:nvCxnSpPr>
        <p:spPr>
          <a:xfrm>
            <a:off x="6270400" y="3530081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2579D8-B29F-3C4E-9CF3-D661E0B4DF16}"/>
              </a:ext>
            </a:extLst>
          </p:cNvPr>
          <p:cNvCxnSpPr/>
          <p:nvPr/>
        </p:nvCxnSpPr>
        <p:spPr>
          <a:xfrm>
            <a:off x="6270400" y="5612454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1AAEA21-1B85-0640-9ADF-94ECAE53DDA0}"/>
              </a:ext>
            </a:extLst>
          </p:cNvPr>
          <p:cNvSpPr txBox="1"/>
          <p:nvPr/>
        </p:nvSpPr>
        <p:spPr>
          <a:xfrm>
            <a:off x="7458101" y="3299248"/>
            <a:ext cx="2006679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일어날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B98E27-FF81-9042-A893-4A21790DD53E}"/>
              </a:ext>
            </a:extLst>
          </p:cNvPr>
          <p:cNvSpPr txBox="1"/>
          <p:nvPr/>
        </p:nvSpPr>
        <p:spPr>
          <a:xfrm>
            <a:off x="7458101" y="5370690"/>
            <a:ext cx="1717373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앉을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36CA36-8D11-A544-94DB-C70133F85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655619"/>
              </p:ext>
            </p:extLst>
          </p:nvPr>
        </p:nvGraphicFramePr>
        <p:xfrm>
          <a:off x="2059772" y="734461"/>
          <a:ext cx="8128000" cy="10393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0741954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8664500"/>
                    </a:ext>
                  </a:extLst>
                </a:gridCol>
              </a:tblGrid>
              <a:tr h="4688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01648"/>
                  </a:ext>
                </a:extLst>
              </a:tr>
              <a:tr h="570452">
                <a:tc>
                  <a:txBody>
                    <a:bodyPr/>
                    <a:lstStyle/>
                    <a:p>
                      <a:r>
                        <a:rPr lang="en-US" altLang="ko-KR" sz="1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	    </a:t>
                      </a:r>
                      <a:r>
                        <a:rPr lang="en-US" altLang="ko-KR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-</a:t>
                      </a:r>
                      <a:r>
                        <a:rPr lang="ko-KR" altLang="en-US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을 거예요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            -</a:t>
                      </a:r>
                      <a:r>
                        <a:rPr lang="ko-KR" altLang="en-US" sz="2400" b="1" dirty="0" err="1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ㄹ</a:t>
                      </a:r>
                      <a:r>
                        <a:rPr lang="ko-KR" altLang="en-US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거예요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40359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872933B-DD1A-2143-9852-A5618CEFFFD6}"/>
              </a:ext>
            </a:extLst>
          </p:cNvPr>
          <p:cNvSpPr txBox="1"/>
          <p:nvPr/>
        </p:nvSpPr>
        <p:spPr>
          <a:xfrm>
            <a:off x="3133645" y="727438"/>
            <a:ext cx="2222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FD0130-E91F-9D42-B080-8FF929C745F1}"/>
              </a:ext>
            </a:extLst>
          </p:cNvPr>
          <p:cNvSpPr txBox="1"/>
          <p:nvPr/>
        </p:nvSpPr>
        <p:spPr>
          <a:xfrm>
            <a:off x="6817216" y="734461"/>
            <a:ext cx="2778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without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389130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20" grpId="0"/>
      <p:bldP spid="21" grpId="0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Probability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-(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)</a:t>
                      </a:r>
                      <a:r>
                        <a:rPr lang="ko-KR" altLang="en-US" sz="2600" baseline="0" dirty="0" err="1">
                          <a:solidFill>
                            <a:srgbClr val="FC0280"/>
                          </a:solidFill>
                        </a:rPr>
                        <a:t>ㄹ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 거예요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36CA36-8D11-A544-94DB-C70133F85B2D}"/>
              </a:ext>
            </a:extLst>
          </p:cNvPr>
          <p:cNvGraphicFramePr>
            <a:graphicFrameLocks noGrp="1"/>
          </p:cNvGraphicFramePr>
          <p:nvPr/>
        </p:nvGraphicFramePr>
        <p:xfrm>
          <a:off x="2059772" y="734461"/>
          <a:ext cx="8128000" cy="10393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0741954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8664500"/>
                    </a:ext>
                  </a:extLst>
                </a:gridCol>
              </a:tblGrid>
              <a:tr h="4688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01648"/>
                  </a:ext>
                </a:extLst>
              </a:tr>
              <a:tr h="570452">
                <a:tc>
                  <a:txBody>
                    <a:bodyPr/>
                    <a:lstStyle/>
                    <a:p>
                      <a:r>
                        <a:rPr lang="en-US" altLang="ko-KR" sz="1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	    </a:t>
                      </a:r>
                      <a:r>
                        <a:rPr lang="en-US" altLang="ko-KR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-</a:t>
                      </a:r>
                      <a:r>
                        <a:rPr lang="ko-KR" altLang="en-US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을 거예요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            -</a:t>
                      </a:r>
                      <a:r>
                        <a:rPr lang="ko-KR" altLang="en-US" sz="2400" b="1" dirty="0" err="1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ㄹ</a:t>
                      </a:r>
                      <a:r>
                        <a:rPr lang="ko-KR" altLang="en-US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거예요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40359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872933B-DD1A-2143-9852-A5618CEFFFD6}"/>
              </a:ext>
            </a:extLst>
          </p:cNvPr>
          <p:cNvSpPr txBox="1"/>
          <p:nvPr/>
        </p:nvSpPr>
        <p:spPr>
          <a:xfrm>
            <a:off x="3133645" y="727438"/>
            <a:ext cx="2222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FD0130-E91F-9D42-B080-8FF929C745F1}"/>
              </a:ext>
            </a:extLst>
          </p:cNvPr>
          <p:cNvSpPr txBox="1"/>
          <p:nvPr/>
        </p:nvSpPr>
        <p:spPr>
          <a:xfrm>
            <a:off x="6817216" y="734461"/>
            <a:ext cx="2778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without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61261F-E9CC-CF45-9DE0-3F5CD245666C}"/>
              </a:ext>
            </a:extLst>
          </p:cNvPr>
          <p:cNvSpPr txBox="1"/>
          <p:nvPr/>
        </p:nvSpPr>
        <p:spPr>
          <a:xfrm>
            <a:off x="4761558" y="2656320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28" name="Picture 27" descr="ssuta 3.jpg">
            <a:extLst>
              <a:ext uri="{FF2B5EF4-FFF2-40B4-BE49-F238E27FC236}">
                <a16:creationId xmlns:a16="http://schemas.microsoft.com/office/drawing/2014/main" id="{62C2F8EA-4E20-4241-B923-D9D0599328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1441" y="3827499"/>
            <a:ext cx="1946322" cy="2094927"/>
          </a:xfrm>
          <a:prstGeom prst="rect">
            <a:avLst/>
          </a:prstGeom>
        </p:spPr>
      </p:pic>
      <p:pic>
        <p:nvPicPr>
          <p:cNvPr id="29" name="Picture 28" descr="pota (theylleypicen) 7.jpg">
            <a:extLst>
              <a:ext uri="{FF2B5EF4-FFF2-40B4-BE49-F238E27FC236}">
                <a16:creationId xmlns:a16="http://schemas.microsoft.com/office/drawing/2014/main" id="{7BFCBF78-E88B-9C49-AD30-684FE6FF889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995" y="2034295"/>
            <a:ext cx="2377440" cy="169468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8A048A0-4CE3-0A4D-8497-315466DD45D0}"/>
              </a:ext>
            </a:extLst>
          </p:cNvPr>
          <p:cNvSpPr txBox="1"/>
          <p:nvPr/>
        </p:nvSpPr>
        <p:spPr>
          <a:xfrm>
            <a:off x="4761558" y="4623224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쓰다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69942C6-2EAA-5646-9726-78384B54D4D3}"/>
              </a:ext>
            </a:extLst>
          </p:cNvPr>
          <p:cNvCxnSpPr/>
          <p:nvPr/>
        </p:nvCxnSpPr>
        <p:spPr>
          <a:xfrm>
            <a:off x="5614913" y="2884839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6DD8981-B165-4B4E-9CD2-C7022859C20D}"/>
              </a:ext>
            </a:extLst>
          </p:cNvPr>
          <p:cNvCxnSpPr/>
          <p:nvPr/>
        </p:nvCxnSpPr>
        <p:spPr>
          <a:xfrm>
            <a:off x="5614913" y="4868238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A24F585-D132-F44B-9CE5-FC5376CDADBE}"/>
              </a:ext>
            </a:extLst>
          </p:cNvPr>
          <p:cNvSpPr txBox="1"/>
          <p:nvPr/>
        </p:nvSpPr>
        <p:spPr>
          <a:xfrm>
            <a:off x="6636255" y="2656320"/>
            <a:ext cx="2004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보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ㄹ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9708DF3-8FC4-B746-803A-BAE5449FBBDD}"/>
              </a:ext>
            </a:extLst>
          </p:cNvPr>
          <p:cNvSpPr txBox="1"/>
          <p:nvPr/>
        </p:nvSpPr>
        <p:spPr>
          <a:xfrm>
            <a:off x="6636255" y="4637405"/>
            <a:ext cx="2004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쓰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ㄹ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36F0447-FE82-3C4D-875A-913298E0BD61}"/>
              </a:ext>
            </a:extLst>
          </p:cNvPr>
          <p:cNvCxnSpPr/>
          <p:nvPr/>
        </p:nvCxnSpPr>
        <p:spPr>
          <a:xfrm>
            <a:off x="7103347" y="3598086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D840078-DC4A-374F-97EE-47917569993E}"/>
              </a:ext>
            </a:extLst>
          </p:cNvPr>
          <p:cNvCxnSpPr/>
          <p:nvPr/>
        </p:nvCxnSpPr>
        <p:spPr>
          <a:xfrm>
            <a:off x="7103347" y="5680459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E6A2BF90-DD69-A141-80D0-6EDDE6D7B5D4}"/>
              </a:ext>
            </a:extLst>
          </p:cNvPr>
          <p:cNvSpPr txBox="1"/>
          <p:nvPr/>
        </p:nvSpPr>
        <p:spPr>
          <a:xfrm>
            <a:off x="8167625" y="3367253"/>
            <a:ext cx="1428067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볼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68AD67-C507-B342-82DC-6E61BC37B092}"/>
              </a:ext>
            </a:extLst>
          </p:cNvPr>
          <p:cNvSpPr txBox="1"/>
          <p:nvPr/>
        </p:nvSpPr>
        <p:spPr>
          <a:xfrm>
            <a:off x="8167625" y="5449624"/>
            <a:ext cx="1428067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쓸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61218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  <p:bldP spid="33" grpId="0"/>
      <p:bldP spid="34" grpId="0"/>
      <p:bldP spid="37" grpId="0" animBg="1"/>
      <p:bldP spid="3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Probability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-(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)</a:t>
                      </a:r>
                      <a:r>
                        <a:rPr lang="ko-KR" altLang="en-US" sz="2600" baseline="0" dirty="0" err="1">
                          <a:solidFill>
                            <a:srgbClr val="FC0280"/>
                          </a:solidFill>
                        </a:rPr>
                        <a:t>ㄹ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 거예요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A36CA36-8D11-A544-94DB-C70133F85B2D}"/>
              </a:ext>
            </a:extLst>
          </p:cNvPr>
          <p:cNvGraphicFramePr>
            <a:graphicFrameLocks noGrp="1"/>
          </p:cNvGraphicFramePr>
          <p:nvPr/>
        </p:nvGraphicFramePr>
        <p:xfrm>
          <a:off x="2059772" y="734461"/>
          <a:ext cx="8128000" cy="103931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0741954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8664500"/>
                    </a:ext>
                  </a:extLst>
                </a:gridCol>
              </a:tblGrid>
              <a:tr h="4688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01648"/>
                  </a:ext>
                </a:extLst>
              </a:tr>
              <a:tr h="570452">
                <a:tc>
                  <a:txBody>
                    <a:bodyPr/>
                    <a:lstStyle/>
                    <a:p>
                      <a:r>
                        <a:rPr lang="en-US" altLang="ko-KR" sz="1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	    </a:t>
                      </a:r>
                      <a:r>
                        <a:rPr lang="en-US" altLang="ko-KR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-</a:t>
                      </a:r>
                      <a:r>
                        <a:rPr lang="ko-KR" altLang="en-US" sz="28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을 거예요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ko-KR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            -</a:t>
                      </a:r>
                      <a:r>
                        <a:rPr lang="ko-KR" altLang="en-US" sz="2400" b="1" dirty="0" err="1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ㄹ</a:t>
                      </a:r>
                      <a:r>
                        <a:rPr lang="ko-KR" altLang="en-US" sz="2400" b="1" dirty="0">
                          <a:solidFill>
                            <a:srgbClr val="FF0080"/>
                          </a:solidFill>
                          <a:ea typeface="나눔고딕"/>
                          <a:cs typeface="나눔고딕"/>
                        </a:rPr>
                        <a:t> 거예요 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403590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5872933B-DD1A-2143-9852-A5618CEFFFD6}"/>
              </a:ext>
            </a:extLst>
          </p:cNvPr>
          <p:cNvSpPr txBox="1"/>
          <p:nvPr/>
        </p:nvSpPr>
        <p:spPr>
          <a:xfrm>
            <a:off x="3133645" y="727438"/>
            <a:ext cx="2222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FD0130-E91F-9D42-B080-8FF929C745F1}"/>
              </a:ext>
            </a:extLst>
          </p:cNvPr>
          <p:cNvSpPr txBox="1"/>
          <p:nvPr/>
        </p:nvSpPr>
        <p:spPr>
          <a:xfrm>
            <a:off x="6817216" y="734461"/>
            <a:ext cx="2778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V  without </a:t>
            </a:r>
            <a:r>
              <a:rPr lang="ko-KR" altLang="en-US" sz="2400" b="1" dirty="0">
                <a:solidFill>
                  <a:srgbClr val="002060"/>
                </a:solidFill>
                <a:ea typeface="나눔고딕"/>
                <a:cs typeface="나눔고딕"/>
              </a:rPr>
              <a:t>받침</a:t>
            </a:r>
            <a:endParaRPr lang="en-US" sz="2400" b="1" dirty="0">
              <a:solidFill>
                <a:srgbClr val="002060"/>
              </a:solidFill>
              <a:ea typeface="나눔고딕"/>
              <a:cs typeface="나눔고딕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2CCA22-451B-9749-8131-C664C4491402}"/>
              </a:ext>
            </a:extLst>
          </p:cNvPr>
          <p:cNvSpPr txBox="1"/>
          <p:nvPr/>
        </p:nvSpPr>
        <p:spPr>
          <a:xfrm>
            <a:off x="4599889" y="2798681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먹다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946FA0-AD3C-2341-BA95-6E9E1093DAE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14" y="3992378"/>
            <a:ext cx="2177239" cy="217723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BD237D2-7518-0C42-895E-2CF8848AFD9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9772" y="1854173"/>
            <a:ext cx="1773112" cy="205016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9EBCCFF-B70B-264E-8A48-FE706888E097}"/>
              </a:ext>
            </a:extLst>
          </p:cNvPr>
          <p:cNvSpPr txBox="1"/>
          <p:nvPr/>
        </p:nvSpPr>
        <p:spPr>
          <a:xfrm>
            <a:off x="4599889" y="4765585"/>
            <a:ext cx="774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읽다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073FAC3-2BCC-3A4E-9DFC-7BFB416F3E37}"/>
              </a:ext>
            </a:extLst>
          </p:cNvPr>
          <p:cNvCxnSpPr/>
          <p:nvPr/>
        </p:nvCxnSpPr>
        <p:spPr>
          <a:xfrm>
            <a:off x="5453244" y="3027200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8C5A9CF-45DA-8B4D-99DE-40436FA64187}"/>
              </a:ext>
            </a:extLst>
          </p:cNvPr>
          <p:cNvCxnSpPr/>
          <p:nvPr/>
        </p:nvCxnSpPr>
        <p:spPr>
          <a:xfrm>
            <a:off x="5453244" y="5010599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DBB2D2C-49CA-EF46-9C9A-86713AAE557D}"/>
              </a:ext>
            </a:extLst>
          </p:cNvPr>
          <p:cNvSpPr txBox="1"/>
          <p:nvPr/>
        </p:nvSpPr>
        <p:spPr>
          <a:xfrm>
            <a:off x="6474586" y="2798681"/>
            <a:ext cx="2004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먹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2A223A-4F8D-0348-B452-BACC31696B3D}"/>
              </a:ext>
            </a:extLst>
          </p:cNvPr>
          <p:cNvSpPr txBox="1"/>
          <p:nvPr/>
        </p:nvSpPr>
        <p:spPr>
          <a:xfrm>
            <a:off x="6474586" y="4779766"/>
            <a:ext cx="2004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읽 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CDD33D8-6827-C34F-9B40-709DE3AE5DD7}"/>
              </a:ext>
            </a:extLst>
          </p:cNvPr>
          <p:cNvCxnSpPr/>
          <p:nvPr/>
        </p:nvCxnSpPr>
        <p:spPr>
          <a:xfrm>
            <a:off x="6941678" y="3740447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65073EA-CB55-014C-8E78-1DB88A933FA8}"/>
              </a:ext>
            </a:extLst>
          </p:cNvPr>
          <p:cNvCxnSpPr/>
          <p:nvPr/>
        </p:nvCxnSpPr>
        <p:spPr>
          <a:xfrm>
            <a:off x="6941678" y="5822820"/>
            <a:ext cx="835134" cy="0"/>
          </a:xfrm>
          <a:prstGeom prst="straightConnector1">
            <a:avLst/>
          </a:prstGeom>
          <a:ln w="38100" cmpd="sng">
            <a:solidFill>
              <a:srgbClr val="FF666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5FA96D9-151F-5447-B82C-056ED8C4320B}"/>
              </a:ext>
            </a:extLst>
          </p:cNvPr>
          <p:cNvSpPr txBox="1"/>
          <p:nvPr/>
        </p:nvSpPr>
        <p:spPr>
          <a:xfrm>
            <a:off x="8005956" y="3509614"/>
            <a:ext cx="1717373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먹을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5938AB7-FEF1-B544-A1F8-ADA4117272AD}"/>
              </a:ext>
            </a:extLst>
          </p:cNvPr>
          <p:cNvSpPr txBox="1"/>
          <p:nvPr/>
        </p:nvSpPr>
        <p:spPr>
          <a:xfrm>
            <a:off x="8005956" y="5591985"/>
            <a:ext cx="1717373" cy="461665"/>
          </a:xfrm>
          <a:prstGeom prst="rect">
            <a:avLst/>
          </a:prstGeom>
          <a:noFill/>
          <a:ln>
            <a:solidFill>
              <a:srgbClr val="FF6666"/>
            </a:solidFill>
          </a:ln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읽을 거예요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35364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5" grpId="0"/>
      <p:bldP spid="39" grpId="0"/>
      <p:bldP spid="42" grpId="0" animBg="1"/>
      <p:bldP spid="4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road, street, sign, bus&#10;&#10;Description automatically generated">
            <a:extLst>
              <a:ext uri="{FF2B5EF4-FFF2-40B4-BE49-F238E27FC236}">
                <a16:creationId xmlns:a16="http://schemas.microsoft.com/office/drawing/2014/main" id="{476879F8-0096-C041-AF5E-BFCDAE1F09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510" y="0"/>
            <a:ext cx="7339489" cy="617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176042" y="1359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Probability </a:t>
                      </a:r>
                      <a:r>
                        <a:rPr lang="ko-KR" altLang="en-US" sz="2600" baseline="0" dirty="0">
                          <a:solidFill>
                            <a:srgbClr val="000090"/>
                          </a:solidFill>
                        </a:rPr>
                        <a:t> </a:t>
                      </a:r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-(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으</a:t>
                      </a:r>
                      <a:r>
                        <a:rPr lang="en-US" altLang="ko-KR" sz="2600" baseline="0" dirty="0">
                          <a:solidFill>
                            <a:srgbClr val="FC0280"/>
                          </a:solidFill>
                        </a:rPr>
                        <a:t>)</a:t>
                      </a:r>
                      <a:r>
                        <a:rPr lang="ko-KR" altLang="en-US" sz="2600" baseline="0" dirty="0" err="1">
                          <a:solidFill>
                            <a:srgbClr val="FC0280"/>
                          </a:solidFill>
                        </a:rPr>
                        <a:t>ㄹ</a:t>
                      </a:r>
                      <a:r>
                        <a:rPr lang="ko-KR" altLang="en-US" sz="2600" baseline="0" dirty="0">
                          <a:solidFill>
                            <a:srgbClr val="FC0280"/>
                          </a:solidFill>
                        </a:rPr>
                        <a:t> 거예요</a:t>
                      </a:r>
                      <a:endParaRPr lang="en-US" sz="2400" b="1" dirty="0">
                        <a:solidFill>
                          <a:srgbClr val="000090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7" name="Picture 26" descr="wuntong 2.jpg">
            <a:extLst>
              <a:ext uri="{FF2B5EF4-FFF2-40B4-BE49-F238E27FC236}">
                <a16:creationId xmlns:a16="http://schemas.microsoft.com/office/drawing/2014/main" id="{D2FB6593-6F83-5140-9E34-785885BE2A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7649" y="1467598"/>
            <a:ext cx="2161032" cy="2203704"/>
          </a:xfrm>
          <a:prstGeom prst="rect">
            <a:avLst/>
          </a:prstGeom>
        </p:spPr>
      </p:pic>
      <p:pic>
        <p:nvPicPr>
          <p:cNvPr id="28" name="Picture 27" descr="theynisu.jpg">
            <a:extLst>
              <a:ext uri="{FF2B5EF4-FFF2-40B4-BE49-F238E27FC236}">
                <a16:creationId xmlns:a16="http://schemas.microsoft.com/office/drawing/2014/main" id="{C8260F8C-4348-904B-9C64-DF875B3F004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5024" y="1415128"/>
            <a:ext cx="2206644" cy="2206644"/>
          </a:xfrm>
          <a:prstGeom prst="rect">
            <a:avLst/>
          </a:prstGeom>
        </p:spPr>
      </p:pic>
      <p:pic>
        <p:nvPicPr>
          <p:cNvPr id="29" name="Picture 28" descr="yenghwakwan.jpg">
            <a:extLst>
              <a:ext uri="{FF2B5EF4-FFF2-40B4-BE49-F238E27FC236}">
                <a16:creationId xmlns:a16="http://schemas.microsoft.com/office/drawing/2014/main" id="{4257AF5E-F225-FC41-A18A-082639C94A0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4878" y="1497603"/>
            <a:ext cx="2355754" cy="2355754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7AE8F85-11A4-A94F-8E5D-E1B60643B102}"/>
              </a:ext>
            </a:extLst>
          </p:cNvPr>
          <p:cNvSpPr/>
          <p:nvPr/>
        </p:nvSpPr>
        <p:spPr>
          <a:xfrm>
            <a:off x="1489775" y="877410"/>
            <a:ext cx="8434509" cy="57579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3665B1D-0EDD-A445-8D0D-E01F9F7B11CA}"/>
              </a:ext>
            </a:extLst>
          </p:cNvPr>
          <p:cNvSpPr txBox="1"/>
          <p:nvPr/>
        </p:nvSpPr>
        <p:spPr>
          <a:xfrm>
            <a:off x="4411554" y="934474"/>
            <a:ext cx="27710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000000"/>
                </a:solidFill>
                <a:ea typeface="나눔고딕"/>
                <a:cs typeface="나눔고딕"/>
              </a:rPr>
              <a:t>내일 뭐 할 거예요</a:t>
            </a:r>
            <a:r>
              <a:rPr lang="en-US" altLang="ko-KR" sz="2400" dirty="0">
                <a:solidFill>
                  <a:srgbClr val="000000"/>
                </a:solidFill>
                <a:ea typeface="나눔고딕"/>
                <a:cs typeface="나눔고딕"/>
              </a:rPr>
              <a:t>?</a:t>
            </a:r>
            <a:endParaRPr lang="en-US" sz="2400" dirty="0">
              <a:solidFill>
                <a:srgbClr val="000000"/>
              </a:solidFill>
              <a:ea typeface="나눔고딕"/>
              <a:cs typeface="나눔고딕"/>
            </a:endParaRPr>
          </a:p>
        </p:txBody>
      </p:sp>
      <p:pic>
        <p:nvPicPr>
          <p:cNvPr id="32" name="Picture 31" descr="syophing.jpg">
            <a:extLst>
              <a:ext uri="{FF2B5EF4-FFF2-40B4-BE49-F238E27FC236}">
                <a16:creationId xmlns:a16="http://schemas.microsoft.com/office/drawing/2014/main" id="{C18047F6-8DA2-2F40-AD53-4AAAF40198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54888" y="3803872"/>
            <a:ext cx="2104791" cy="2379071"/>
          </a:xfrm>
          <a:prstGeom prst="rect">
            <a:avLst/>
          </a:prstGeom>
        </p:spPr>
      </p:pic>
      <p:pic>
        <p:nvPicPr>
          <p:cNvPr id="33" name="Picture 32" descr="yehayng 2.jpg">
            <a:extLst>
              <a:ext uri="{FF2B5EF4-FFF2-40B4-BE49-F238E27FC236}">
                <a16:creationId xmlns:a16="http://schemas.microsoft.com/office/drawing/2014/main" id="{9F0052FB-8D7D-3F41-8AF9-69C54FCA801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104" y="3853357"/>
            <a:ext cx="2132992" cy="213299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960EEC8-B136-B948-A088-208330ACDE5D}"/>
              </a:ext>
            </a:extLst>
          </p:cNvPr>
          <p:cNvSpPr txBox="1"/>
          <p:nvPr/>
        </p:nvSpPr>
        <p:spPr>
          <a:xfrm>
            <a:off x="2042002" y="3638312"/>
            <a:ext cx="209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운동할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2B956E-EF85-0247-B2F7-C9DEDA5A685C}"/>
              </a:ext>
            </a:extLst>
          </p:cNvPr>
          <p:cNvSpPr txBox="1"/>
          <p:nvPr/>
        </p:nvSpPr>
        <p:spPr>
          <a:xfrm>
            <a:off x="4901215" y="3638312"/>
            <a:ext cx="209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영화볼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85602C-1277-9E4B-9DFC-AF15C33E4BBA}"/>
              </a:ext>
            </a:extLst>
          </p:cNvPr>
          <p:cNvSpPr txBox="1"/>
          <p:nvPr/>
        </p:nvSpPr>
        <p:spPr>
          <a:xfrm>
            <a:off x="7616347" y="3638312"/>
            <a:ext cx="24754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테니스 칠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1038D2-1859-2F41-B2C4-68A1FB4DCAB2}"/>
              </a:ext>
            </a:extLst>
          </p:cNvPr>
          <p:cNvSpPr txBox="1"/>
          <p:nvPr/>
        </p:nvSpPr>
        <p:spPr>
          <a:xfrm>
            <a:off x="1635352" y="4730952"/>
            <a:ext cx="209993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친구하고</a:t>
            </a:r>
            <a:endParaRPr lang="en-US" altLang="ko-KR" sz="2400" dirty="0">
              <a:latin typeface="나눔고딕"/>
              <a:ea typeface="나눔고딕"/>
              <a:cs typeface="나눔고딕"/>
            </a:endParaRPr>
          </a:p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쇼핑할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7E8CA7-1082-9043-8FCD-48C88B42BF22}"/>
              </a:ext>
            </a:extLst>
          </p:cNvPr>
          <p:cNvSpPr txBox="1"/>
          <p:nvPr/>
        </p:nvSpPr>
        <p:spPr>
          <a:xfrm>
            <a:off x="7978796" y="4730952"/>
            <a:ext cx="2099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여행할 거예요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.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14597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47D258-7DD8-5E4E-8335-A658B8A8CA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0559"/>
            <a:ext cx="5592416" cy="340777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D5E38B-FB4F-FC48-9CA5-D44C31AE6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741" y="456825"/>
            <a:ext cx="6587259" cy="5510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77729" y="3373843"/>
            <a:ext cx="372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탈 거예요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60573" y="4280474"/>
            <a:ext cx="1434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갈 거예요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41448" y="5300951"/>
            <a:ext cx="1686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볼 거예요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76760" y="781977"/>
            <a:ext cx="228047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47AC1-47D1-2440-A002-8AB95A5FE2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650" y="82193"/>
            <a:ext cx="7251449" cy="5901010"/>
          </a:xfrm>
          <a:prstGeom prst="rect">
            <a:avLst/>
          </a:prstGeom>
        </p:spPr>
      </p:pic>
      <p:pic>
        <p:nvPicPr>
          <p:cNvPr id="4" name="Track 011" descr="Track 011">
            <a:hlinkClick r:id="" action="ppaction://media"/>
            <a:extLst>
              <a:ext uri="{FF2B5EF4-FFF2-40B4-BE49-F238E27FC236}">
                <a16:creationId xmlns:a16="http://schemas.microsoft.com/office/drawing/2014/main" id="{706995A5-5420-204E-A850-C78772602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20865" y="1208573"/>
            <a:ext cx="812800" cy="812800"/>
          </a:xfrm>
          <a:prstGeom prst="rect">
            <a:avLst/>
          </a:prstGeom>
          <a:solidFill>
            <a:srgbClr val="FC0280"/>
          </a:solidFill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8E1B34-B380-7C45-80B4-C20CC89634AE}"/>
              </a:ext>
            </a:extLst>
          </p:cNvPr>
          <p:cNvCxnSpPr/>
          <p:nvPr/>
        </p:nvCxnSpPr>
        <p:spPr>
          <a:xfrm>
            <a:off x="3040655" y="2599981"/>
            <a:ext cx="1454227" cy="27762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59AE9C-09B3-D140-A45C-F567E38DE018}"/>
              </a:ext>
            </a:extLst>
          </p:cNvPr>
          <p:cNvCxnSpPr>
            <a:cxnSpLocks/>
          </p:cNvCxnSpPr>
          <p:nvPr/>
        </p:nvCxnSpPr>
        <p:spPr>
          <a:xfrm flipV="1">
            <a:off x="3040654" y="2599981"/>
            <a:ext cx="1454228" cy="1388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7D0953-A055-9F4C-A8F0-26C33D5B6D8F}"/>
              </a:ext>
            </a:extLst>
          </p:cNvPr>
          <p:cNvCxnSpPr>
            <a:cxnSpLocks/>
          </p:cNvCxnSpPr>
          <p:nvPr/>
        </p:nvCxnSpPr>
        <p:spPr>
          <a:xfrm flipV="1">
            <a:off x="3040654" y="3988106"/>
            <a:ext cx="1454228" cy="138812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9F9E1E-DB44-3A43-9445-26AD56D6A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130" y="228670"/>
            <a:ext cx="8297611" cy="26994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80C08E-643D-194F-973A-2A3E7DD778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4227" y="1932081"/>
            <a:ext cx="3921397" cy="6750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81A02E8-5EF2-8942-9B73-814EC41FE4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63" y="2882419"/>
            <a:ext cx="1558871" cy="16091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5CCF9F-E7F5-C44D-A8A2-3504A61A3D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64" y="4491576"/>
            <a:ext cx="1588642" cy="15036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D63563-B8F7-0145-8D36-A9135EAF108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0247" y="4429194"/>
            <a:ext cx="1558871" cy="16645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97B4B1C-5856-1D41-AF5C-3F50E170A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0247" y="2862440"/>
            <a:ext cx="1561691" cy="155320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280179-D80A-3741-AF8A-611BF7923B8E}"/>
              </a:ext>
            </a:extLst>
          </p:cNvPr>
          <p:cNvSpPr txBox="1"/>
          <p:nvPr/>
        </p:nvSpPr>
        <p:spPr>
          <a:xfrm>
            <a:off x="2229492" y="3100432"/>
            <a:ext cx="3421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주말에 어디에 갈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도서관</a:t>
            </a:r>
            <a:r>
              <a:rPr lang="ko-KR" altLang="en-US" sz="1600" dirty="0"/>
              <a:t>에 갈 거예요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도서관</a:t>
            </a:r>
            <a:r>
              <a:rPr lang="ko-KR" altLang="en-US" sz="1600" dirty="0"/>
              <a:t>에서 뭘 할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동생</a:t>
            </a:r>
            <a:r>
              <a:rPr lang="ko-KR" altLang="en-US" sz="1600" dirty="0"/>
              <a:t>하고 같이 </a:t>
            </a:r>
            <a:r>
              <a:rPr lang="ko-KR" altLang="en-US" sz="1600" dirty="0">
                <a:solidFill>
                  <a:srgbClr val="FC0280"/>
                </a:solidFill>
              </a:rPr>
              <a:t>책을 읽을 거예요</a:t>
            </a:r>
            <a:r>
              <a:rPr lang="en-US" altLang="ko-KR" sz="1600" dirty="0">
                <a:solidFill>
                  <a:srgbClr val="FC0280"/>
                </a:solidFill>
              </a:rPr>
              <a:t>.</a:t>
            </a:r>
            <a:endParaRPr lang="en-US" sz="1600" dirty="0">
              <a:solidFill>
                <a:srgbClr val="FC028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1622EC-7034-FF4E-9FD6-4A719CB331F7}"/>
              </a:ext>
            </a:extLst>
          </p:cNvPr>
          <p:cNvSpPr txBox="1"/>
          <p:nvPr/>
        </p:nvSpPr>
        <p:spPr>
          <a:xfrm>
            <a:off x="2229492" y="4619500"/>
            <a:ext cx="3678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주말에 어디에 갈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놀이공원</a:t>
            </a:r>
            <a:r>
              <a:rPr lang="ko-KR" altLang="en-US" sz="1600" dirty="0"/>
              <a:t>에 갈 거예요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놀이공원</a:t>
            </a:r>
            <a:r>
              <a:rPr lang="ko-KR" altLang="en-US" sz="1600" dirty="0"/>
              <a:t>에서 뭘 할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엄마</a:t>
            </a:r>
            <a:r>
              <a:rPr lang="ko-KR" altLang="en-US" sz="1600" dirty="0"/>
              <a:t>하고 같이 </a:t>
            </a:r>
            <a:r>
              <a:rPr lang="ko-KR" altLang="en-US" sz="1600" dirty="0">
                <a:solidFill>
                  <a:srgbClr val="FC0280"/>
                </a:solidFill>
              </a:rPr>
              <a:t>놀이 기구를 탈  거예요</a:t>
            </a:r>
            <a:r>
              <a:rPr lang="en-US" altLang="ko-KR" sz="1600" dirty="0">
                <a:solidFill>
                  <a:srgbClr val="FC0280"/>
                </a:solidFill>
              </a:rPr>
              <a:t>.</a:t>
            </a:r>
            <a:endParaRPr lang="en-US" sz="1600" dirty="0">
              <a:solidFill>
                <a:srgbClr val="FC028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5F0656-6A97-2640-930B-40D03E1D1826}"/>
              </a:ext>
            </a:extLst>
          </p:cNvPr>
          <p:cNvSpPr txBox="1"/>
          <p:nvPr/>
        </p:nvSpPr>
        <p:spPr>
          <a:xfrm>
            <a:off x="8035052" y="2939711"/>
            <a:ext cx="3421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주말에 어디에 갈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공원</a:t>
            </a:r>
            <a:r>
              <a:rPr lang="ko-KR" altLang="en-US" sz="1600" dirty="0"/>
              <a:t>에 갈 거예요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공원</a:t>
            </a:r>
            <a:r>
              <a:rPr lang="ko-KR" altLang="en-US" sz="1600" dirty="0"/>
              <a:t>에서 뭘 할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아빠</a:t>
            </a:r>
            <a:r>
              <a:rPr lang="ko-KR" altLang="en-US" sz="1600" dirty="0"/>
              <a:t>하고 같이 </a:t>
            </a:r>
            <a:r>
              <a:rPr lang="ko-KR" altLang="en-US" sz="1600" dirty="0">
                <a:solidFill>
                  <a:srgbClr val="FC0280"/>
                </a:solidFill>
              </a:rPr>
              <a:t>바비큐를 할 거예요</a:t>
            </a:r>
            <a:r>
              <a:rPr lang="en-US" altLang="ko-KR" sz="1600" dirty="0">
                <a:solidFill>
                  <a:srgbClr val="FC0280"/>
                </a:solidFill>
              </a:rPr>
              <a:t>.</a:t>
            </a:r>
            <a:endParaRPr lang="en-US" sz="1600" dirty="0">
              <a:solidFill>
                <a:srgbClr val="FC028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9BC7B3-613C-A34C-B424-01B31C22E062}"/>
              </a:ext>
            </a:extLst>
          </p:cNvPr>
          <p:cNvSpPr txBox="1"/>
          <p:nvPr/>
        </p:nvSpPr>
        <p:spPr>
          <a:xfrm>
            <a:off x="8005280" y="4555538"/>
            <a:ext cx="34212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/>
              <a:t>주말에 어디에 갈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농구장</a:t>
            </a:r>
            <a:r>
              <a:rPr lang="ko-KR" altLang="en-US" sz="1600" dirty="0"/>
              <a:t>에 갈 거예요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>
                <a:solidFill>
                  <a:srgbClr val="FC0280"/>
                </a:solidFill>
              </a:rPr>
              <a:t>농구장</a:t>
            </a:r>
            <a:r>
              <a:rPr lang="ko-KR" altLang="en-US" sz="1600" dirty="0"/>
              <a:t>에서 뭘 할 거예요</a:t>
            </a:r>
            <a:r>
              <a:rPr lang="en-US" altLang="ko-KR" sz="1600" dirty="0"/>
              <a:t>?</a:t>
            </a:r>
          </a:p>
          <a:p>
            <a:r>
              <a:rPr lang="ko-KR" altLang="en-US" sz="1600" dirty="0" err="1">
                <a:solidFill>
                  <a:srgbClr val="FC0280"/>
                </a:solidFill>
              </a:rPr>
              <a:t>토마스</a:t>
            </a:r>
            <a:r>
              <a:rPr lang="ko-KR" altLang="en-US" sz="1600" dirty="0" err="1"/>
              <a:t>하고</a:t>
            </a:r>
            <a:r>
              <a:rPr lang="ko-KR" altLang="en-US" sz="1600" dirty="0"/>
              <a:t> 같이 </a:t>
            </a:r>
            <a:r>
              <a:rPr lang="ko-KR" altLang="en-US" sz="1600" dirty="0">
                <a:solidFill>
                  <a:srgbClr val="FC0280"/>
                </a:solidFill>
              </a:rPr>
              <a:t>농구를 할 거예요</a:t>
            </a:r>
            <a:r>
              <a:rPr lang="en-US" altLang="ko-KR" sz="1600" dirty="0">
                <a:solidFill>
                  <a:srgbClr val="FC0280"/>
                </a:solidFill>
              </a:rPr>
              <a:t>.</a:t>
            </a:r>
            <a:endParaRPr lang="en-US" sz="16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E23125-9D9C-4C48-9C59-6B10756934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98" y="21098"/>
            <a:ext cx="6510048" cy="59874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B770BF9-DA2C-4345-A1A3-EA9E26CB1F9E}"/>
              </a:ext>
            </a:extLst>
          </p:cNvPr>
          <p:cNvSpPr txBox="1"/>
          <p:nvPr/>
        </p:nvSpPr>
        <p:spPr>
          <a:xfrm>
            <a:off x="5496674" y="3780890"/>
            <a:ext cx="2856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놀이공원에 갈 거예요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51BF70-B3A9-274A-B11D-D75E1D7A0702}"/>
              </a:ext>
            </a:extLst>
          </p:cNvPr>
          <p:cNvSpPr txBox="1"/>
          <p:nvPr/>
        </p:nvSpPr>
        <p:spPr>
          <a:xfrm>
            <a:off x="5351122" y="4229160"/>
            <a:ext cx="3423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가족들하고 같이 갈 거예요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144292-3272-464C-A2F0-CC83630AACE4}"/>
              </a:ext>
            </a:extLst>
          </p:cNvPr>
          <p:cNvSpPr txBox="1"/>
          <p:nvPr/>
        </p:nvSpPr>
        <p:spPr>
          <a:xfrm>
            <a:off x="4753508" y="4653334"/>
            <a:ext cx="5520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놀이 기구도 타고 사진도 많이 찍을 거예요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r>
              <a:rPr lang="ko-KR" altLang="en-US" dirty="0">
                <a:solidFill>
                  <a:srgbClr val="FC0280"/>
                </a:solidFill>
              </a:rPr>
              <a:t> 그리고 </a:t>
            </a:r>
            <a:r>
              <a:rPr lang="ko-KR" altLang="en-US" dirty="0" err="1">
                <a:solidFill>
                  <a:srgbClr val="FC0280"/>
                </a:solidFill>
              </a:rPr>
              <a:t>솜사탕하고</a:t>
            </a:r>
            <a:r>
              <a:rPr lang="ko-KR" altLang="en-US" dirty="0">
                <a:solidFill>
                  <a:srgbClr val="FC0280"/>
                </a:solidFill>
              </a:rPr>
              <a:t> 아이스크림도 먹을 거예요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180894-572C-DE48-A70F-79A8814670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40" y="48843"/>
            <a:ext cx="1094740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75466F-CBE6-D647-8D71-884FE2A9E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067" y="287677"/>
            <a:ext cx="6700537" cy="54344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908396-65CC-3C4F-93A7-0D7AB7B7C5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75" y="1286117"/>
            <a:ext cx="5537769" cy="323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B6B99-2CF4-1141-9D10-DF1659223C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1" y="102740"/>
            <a:ext cx="6079259" cy="5804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9DFD96-77ED-2146-BD89-4E2CD44CB8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490" y="102740"/>
            <a:ext cx="5861274" cy="26783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36E982-E430-A145-A17F-B329DF2781C1}"/>
              </a:ext>
            </a:extLst>
          </p:cNvPr>
          <p:cNvSpPr txBox="1"/>
          <p:nvPr/>
        </p:nvSpPr>
        <p:spPr>
          <a:xfrm>
            <a:off x="6698255" y="3117773"/>
            <a:ext cx="343726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우리 나라 </a:t>
            </a:r>
            <a:r>
              <a:rPr lang="ko-KR" altLang="en-US" sz="2000" dirty="0">
                <a:hlinkClick r:id="rId5"/>
              </a:rPr>
              <a:t>놀이공원</a:t>
            </a:r>
            <a:r>
              <a:rPr lang="ko-KR" altLang="en-US" sz="2000" dirty="0"/>
              <a:t> </a:t>
            </a:r>
            <a:r>
              <a:rPr lang="en-US" altLang="ko-KR" sz="2000" dirty="0"/>
              <a:t>top 5!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DE3E2B-5A51-C243-BE37-82BCBDFF6C36}"/>
              </a:ext>
            </a:extLst>
          </p:cNvPr>
          <p:cNvSpPr txBox="1"/>
          <p:nvPr/>
        </p:nvSpPr>
        <p:spPr>
          <a:xfrm>
            <a:off x="7786056" y="3639298"/>
            <a:ext cx="4146574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dirty="0"/>
              <a:t>위 </a:t>
            </a:r>
            <a:r>
              <a:rPr lang="en-US" altLang="ko-KR" sz="1400" dirty="0"/>
              <a:t>‘</a:t>
            </a:r>
            <a:r>
              <a:rPr lang="ko-KR" altLang="en-US" sz="1400" dirty="0"/>
              <a:t>놀이공원</a:t>
            </a:r>
            <a:r>
              <a:rPr lang="en-US" altLang="ko-KR" sz="1400" dirty="0"/>
              <a:t>’</a:t>
            </a:r>
            <a:r>
              <a:rPr lang="ko-KR" altLang="en-US" sz="1400" dirty="0"/>
              <a:t>을 누르면 동영상을 볼 수 있습니다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24824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4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90821" y="2222499"/>
            <a:ext cx="9449237" cy="3323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내일은 </a:t>
            </a:r>
            <a:r>
              <a:rPr lang="ko-KR" altLang="en-US" sz="2800" dirty="0" err="1"/>
              <a:t>토요일이에요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민수는 토요일에 다니엘을 만날 거예요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다니엘하고 같이 운동장에 갈 거예요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운동장에서 축구를 할 거예요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  <a:p>
            <a:pPr>
              <a:lnSpc>
                <a:spcPct val="150000"/>
              </a:lnSpc>
            </a:pPr>
            <a:r>
              <a:rPr lang="ko-KR" altLang="en-US" sz="2800" dirty="0"/>
              <a:t>민수하고 다니엘은 축구를 좋아해요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0821" y="1933154"/>
            <a:ext cx="9472765" cy="41898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학교를 마치고 나와 소라는 놀이터에서 만났습니다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그리고 술래잡기를 하며 놀았습니다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소라가 술래가 되었습니다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나는 소라를 피해 달렸습니다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그러다가 그만 소라와 부딪혔습니다</a:t>
            </a:r>
            <a:r>
              <a:rPr lang="en-US" altLang="ko-KR" sz="2000" dirty="0"/>
              <a:t>.</a:t>
            </a:r>
            <a:r>
              <a:rPr lang="ko-KR" altLang="en-US" sz="2000" dirty="0"/>
              <a:t> 소라가 넘어져서 울었습니다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“</a:t>
            </a:r>
            <a:r>
              <a:rPr lang="ko-KR" altLang="en-US" sz="2000" dirty="0"/>
              <a:t>소라야</a:t>
            </a:r>
            <a:r>
              <a:rPr lang="en-US" altLang="ko-KR" sz="2000" dirty="0"/>
              <a:t>,</a:t>
            </a:r>
            <a:r>
              <a:rPr lang="ko-KR" altLang="en-US" sz="2000" dirty="0"/>
              <a:t> 미안해</a:t>
            </a:r>
            <a:r>
              <a:rPr lang="en-US" altLang="ko-KR" sz="2000" dirty="0"/>
              <a:t>.”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나는 얼른 소라에게 사과를 하였습니다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dirty="0"/>
              <a:t>“</a:t>
            </a:r>
            <a:r>
              <a:rPr lang="ko-KR" altLang="en-US" sz="2000" dirty="0"/>
              <a:t>괜찮아</a:t>
            </a:r>
            <a:r>
              <a:rPr lang="en-US" altLang="ko-KR" sz="2000" dirty="0"/>
              <a:t>.”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다행히 소라는 내 사과를 받아 주었습니다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우리는 다시 </a:t>
            </a:r>
            <a:r>
              <a:rPr lang="ko-KR" altLang="en-US" sz="2000" dirty="0" err="1"/>
              <a:t>사이좋게</a:t>
            </a:r>
            <a:r>
              <a:rPr lang="ko-KR" altLang="en-US" sz="2000" dirty="0"/>
              <a:t> 놀았습니다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u="sng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22034C2-DDE2-B748-A90E-C8A287E51B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334283"/>
              </p:ext>
            </p:extLst>
          </p:nvPr>
        </p:nvGraphicFramePr>
        <p:xfrm>
          <a:off x="219075" y="1154113"/>
          <a:ext cx="1200150" cy="1058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ocument" showAsIcon="1" r:id="rId4" imgW="914400" imgH="806400" progId="Word.Document.12">
                  <p:embed/>
                </p:oleObj>
              </mc:Choice>
              <mc:Fallback>
                <p:oleObj name="Document" showAsIcon="1" r:id="rId4" imgW="914400" imgH="806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9075" y="1154113"/>
                        <a:ext cx="1200150" cy="1058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altLang="ko-KR" dirty="0"/>
              <a:t> </a:t>
            </a:r>
            <a:r>
              <a:rPr lang="ko-KR" altLang="en-US" dirty="0"/>
              <a:t>오늘은 무슨 </a:t>
            </a:r>
            <a:r>
              <a:rPr lang="ko-KR" altLang="en-US" dirty="0" err="1"/>
              <a:t>요일이에요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 </a:t>
            </a:r>
            <a:r>
              <a:rPr lang="ko-KR" altLang="en-US" dirty="0" err="1"/>
              <a:t>내일은요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en-US" altLang="ko-KR" dirty="0"/>
              <a:t> </a:t>
            </a:r>
            <a:r>
              <a:rPr lang="ko-KR" altLang="en-US" dirty="0"/>
              <a:t>주말엔 보통 뭐를  해요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r>
              <a:rPr lang="ko-KR" altLang="en-US" dirty="0"/>
              <a:t>이번 주말에 어떤 계획이 있어요</a:t>
            </a:r>
            <a:r>
              <a:rPr lang="en-US" altLang="ko-K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507" y="483659"/>
            <a:ext cx="10237197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altLang="ko-KR" sz="2400" dirty="0"/>
          </a:p>
          <a:p>
            <a:pPr algn="ctr"/>
            <a:r>
              <a:rPr lang="ko-KR" altLang="en-US" sz="2400" dirty="0"/>
              <a:t>놀이동산에서</a:t>
            </a:r>
            <a:r>
              <a:rPr lang="en-US" altLang="ko-KR" sz="2400" dirty="0"/>
              <a:t>-</a:t>
            </a:r>
            <a:r>
              <a:rPr lang="ko-KR" altLang="en-US" sz="2400" dirty="0"/>
              <a:t> </a:t>
            </a:r>
            <a:r>
              <a:rPr lang="ko-KR" altLang="en-US" sz="2400" dirty="0">
                <a:solidFill>
                  <a:srgbClr val="0070C0"/>
                </a:solidFill>
                <a:hlinkClick r:id="rId3"/>
              </a:rPr>
              <a:t>놀이동산</a:t>
            </a:r>
            <a:r>
              <a:rPr lang="ko-KR" altLang="en-US" sz="2400" dirty="0">
                <a:solidFill>
                  <a:srgbClr val="0070C0"/>
                </a:solidFill>
              </a:rPr>
              <a:t>을 눌러 동영상을 보세요</a:t>
            </a:r>
            <a:r>
              <a:rPr lang="en-US" altLang="ko-KR" sz="2400" dirty="0">
                <a:solidFill>
                  <a:srgbClr val="0070C0"/>
                </a:solidFill>
              </a:rPr>
              <a:t>!</a:t>
            </a:r>
            <a:endParaRPr lang="en-US" sz="2400" dirty="0"/>
          </a:p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3A88DE-F4A1-CC42-9DA3-A336E3E8FA7A}"/>
              </a:ext>
            </a:extLst>
          </p:cNvPr>
          <p:cNvSpPr txBox="1"/>
          <p:nvPr/>
        </p:nvSpPr>
        <p:spPr>
          <a:xfrm>
            <a:off x="1031507" y="1784732"/>
            <a:ext cx="1023719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사람이 많은 밖에서 부모님과 헤어졌을 때 어떻게 해야 하는지 배워 봅니다</a:t>
            </a:r>
            <a:r>
              <a:rPr lang="en-US" altLang="ko-KR" dirty="0"/>
              <a:t>. </a:t>
            </a:r>
            <a:endParaRPr lang="en-US" dirty="0"/>
          </a:p>
        </p:txBody>
      </p:sp>
      <p:pic>
        <p:nvPicPr>
          <p:cNvPr id="6" name="Picture 5" descr="A picture containing toy, table, room, bedroom&#10;&#10;Description automatically generated">
            <a:extLst>
              <a:ext uri="{FF2B5EF4-FFF2-40B4-BE49-F238E27FC236}">
                <a16:creationId xmlns:a16="http://schemas.microsoft.com/office/drawing/2014/main" id="{8FAEE3E0-4412-1844-9B35-B7E28B4D45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99" y="2417679"/>
            <a:ext cx="5657927" cy="350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78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7139888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09C3D2-C4C8-1349-9757-FDD6CE540F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791" y="60014"/>
            <a:ext cx="7311321" cy="610105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7AFCECC-EFD4-F546-9AD5-40A9CED693E8}"/>
              </a:ext>
            </a:extLst>
          </p:cNvPr>
          <p:cNvCxnSpPr>
            <a:cxnSpLocks/>
          </p:cNvCxnSpPr>
          <p:nvPr/>
        </p:nvCxnSpPr>
        <p:spPr>
          <a:xfrm flipV="1">
            <a:off x="4423954" y="3029766"/>
            <a:ext cx="2368732" cy="90569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0C86394-AED6-FA4F-94D7-B568684AC822}"/>
              </a:ext>
            </a:extLst>
          </p:cNvPr>
          <p:cNvCxnSpPr>
            <a:cxnSpLocks/>
          </p:cNvCxnSpPr>
          <p:nvPr/>
        </p:nvCxnSpPr>
        <p:spPr>
          <a:xfrm>
            <a:off x="4423954" y="4776652"/>
            <a:ext cx="2429692" cy="94250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D5B6537-F657-C04C-BA42-3544321A39EC}"/>
              </a:ext>
            </a:extLst>
          </p:cNvPr>
          <p:cNvCxnSpPr>
            <a:cxnSpLocks/>
          </p:cNvCxnSpPr>
          <p:nvPr/>
        </p:nvCxnSpPr>
        <p:spPr>
          <a:xfrm flipV="1">
            <a:off x="4423954" y="4813469"/>
            <a:ext cx="2368732" cy="90569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1D967A-1A4F-C649-A06C-434E518D5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71" y="334273"/>
            <a:ext cx="11098657" cy="5848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F93D62-AD11-9345-88ED-ECBF2815F7BD}"/>
              </a:ext>
            </a:extLst>
          </p:cNvPr>
          <p:cNvSpPr txBox="1"/>
          <p:nvPr/>
        </p:nvSpPr>
        <p:spPr>
          <a:xfrm>
            <a:off x="2096086" y="4867422"/>
            <a:ext cx="1069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내일</a:t>
            </a:r>
            <a:endParaRPr lang="en-US" sz="2000" dirty="0">
              <a:solidFill>
                <a:srgbClr val="FC028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B4B25-17CC-034B-AAC5-FC5DA02D3EF2}"/>
              </a:ext>
            </a:extLst>
          </p:cNvPr>
          <p:cNvSpPr txBox="1"/>
          <p:nvPr/>
        </p:nvSpPr>
        <p:spPr>
          <a:xfrm>
            <a:off x="9842696" y="3363503"/>
            <a:ext cx="1069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주말</a:t>
            </a:r>
            <a:endParaRPr lang="en-US" sz="2000" dirty="0">
              <a:solidFill>
                <a:srgbClr val="FC028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85B3A2-F4A1-D246-BFE1-3DCCB756D998}"/>
              </a:ext>
            </a:extLst>
          </p:cNvPr>
          <p:cNvSpPr txBox="1"/>
          <p:nvPr/>
        </p:nvSpPr>
        <p:spPr>
          <a:xfrm>
            <a:off x="9757179" y="4367008"/>
            <a:ext cx="1069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이번 주</a:t>
            </a:r>
            <a:endParaRPr lang="en-US" sz="2000" dirty="0">
              <a:solidFill>
                <a:srgbClr val="FC028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317843-F204-6B41-8157-A7BF74D4AE37}"/>
              </a:ext>
            </a:extLst>
          </p:cNvPr>
          <p:cNvSpPr txBox="1"/>
          <p:nvPr/>
        </p:nvSpPr>
        <p:spPr>
          <a:xfrm>
            <a:off x="9776915" y="5224823"/>
            <a:ext cx="1069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C0280"/>
                </a:solidFill>
              </a:rPr>
              <a:t>다음 주</a:t>
            </a:r>
            <a:endParaRPr lang="en-US" sz="2000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8AFBC-76C0-CD4A-A2B4-AAC6968A4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9" y="629869"/>
            <a:ext cx="6363637" cy="45529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EEB711-998A-D143-ADEE-D9E81E44E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68" y="1182960"/>
            <a:ext cx="5805779" cy="41710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03388" y="3127560"/>
            <a:ext cx="191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>
                <a:solidFill>
                  <a:srgbClr val="FF0000"/>
                </a:solidFill>
              </a:rPr>
              <a:t>빌리하고</a:t>
            </a:r>
            <a:r>
              <a:rPr lang="ko-KR" altLang="en-US" dirty="0">
                <a:solidFill>
                  <a:srgbClr val="FF0000"/>
                </a:solidFill>
              </a:rPr>
              <a:t> 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44594" y="4350004"/>
            <a:ext cx="29254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친구하고 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8C3C12-CF28-CC49-950A-B3D0E0A3EA77}"/>
              </a:ext>
            </a:extLst>
          </p:cNvPr>
          <p:cNvSpPr txBox="1"/>
          <p:nvPr/>
        </p:nvSpPr>
        <p:spPr>
          <a:xfrm>
            <a:off x="3303387" y="4752565"/>
            <a:ext cx="1862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공부해요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824F96-0653-E448-8B92-56F8B421D20F}"/>
              </a:ext>
            </a:extLst>
          </p:cNvPr>
          <p:cNvSpPr txBox="1"/>
          <p:nvPr/>
        </p:nvSpPr>
        <p:spPr>
          <a:xfrm>
            <a:off x="9264557" y="1681285"/>
            <a:ext cx="191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형하고 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D4741B-5004-0647-BD7C-658C50B1DB9F}"/>
              </a:ext>
            </a:extLst>
          </p:cNvPr>
          <p:cNvSpPr txBox="1"/>
          <p:nvPr/>
        </p:nvSpPr>
        <p:spPr>
          <a:xfrm>
            <a:off x="9391690" y="2058405"/>
            <a:ext cx="1862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7DBE04-24A1-0D44-A3B1-A3E6D0FCF3C8}"/>
              </a:ext>
            </a:extLst>
          </p:cNvPr>
          <p:cNvSpPr txBox="1"/>
          <p:nvPr/>
        </p:nvSpPr>
        <p:spPr>
          <a:xfrm>
            <a:off x="9189795" y="3042066"/>
            <a:ext cx="191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동생하고 같이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E0A6B5-38BC-6848-A498-90E202DD3543}"/>
              </a:ext>
            </a:extLst>
          </p:cNvPr>
          <p:cNvSpPr txBox="1"/>
          <p:nvPr/>
        </p:nvSpPr>
        <p:spPr>
          <a:xfrm>
            <a:off x="9280062" y="3458685"/>
            <a:ext cx="1915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만들어요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CDA32B-7B8F-834A-9895-411CD142B84A}"/>
              </a:ext>
            </a:extLst>
          </p:cNvPr>
          <p:cNvSpPr txBox="1"/>
          <p:nvPr/>
        </p:nvSpPr>
        <p:spPr>
          <a:xfrm>
            <a:off x="9189795" y="4315046"/>
            <a:ext cx="2902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err="1">
                <a:solidFill>
                  <a:srgbClr val="FF0000"/>
                </a:solidFill>
              </a:rPr>
              <a:t>부모님하고</a:t>
            </a:r>
            <a:r>
              <a:rPr lang="ko-KR" altLang="en-US">
                <a:solidFill>
                  <a:srgbClr val="FF0000"/>
                </a:solidFill>
              </a:rPr>
              <a:t> 같이 극장에서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rgbClr val="FF0000"/>
                </a:solidFill>
              </a:rPr>
              <a:t>영화를 봐요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E5BD76-E540-2D47-8FF7-538FA46235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4284"/>
            <a:ext cx="6080183" cy="4689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F97BA1-AB3A-8848-8CDF-20EF38FB4D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335" y="667263"/>
            <a:ext cx="6546848" cy="46898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319FFC-B5F0-5847-839C-CF3468556E2A}"/>
              </a:ext>
            </a:extLst>
          </p:cNvPr>
          <p:cNvSpPr txBox="1"/>
          <p:nvPr/>
        </p:nvSpPr>
        <p:spPr>
          <a:xfrm>
            <a:off x="3709503" y="3244334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할 거예요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71BE5B-0E0D-0F41-B40D-3A021B62C5D8}"/>
              </a:ext>
            </a:extLst>
          </p:cNvPr>
          <p:cNvSpPr txBox="1"/>
          <p:nvPr/>
        </p:nvSpPr>
        <p:spPr>
          <a:xfrm>
            <a:off x="3743722" y="4705338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갈 거예요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FD4B0-AC3B-B148-8AB6-40C4040DF780}"/>
              </a:ext>
            </a:extLst>
          </p:cNvPr>
          <p:cNvSpPr txBox="1"/>
          <p:nvPr/>
        </p:nvSpPr>
        <p:spPr>
          <a:xfrm>
            <a:off x="9397559" y="1395038"/>
            <a:ext cx="147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만날 거예요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19ADA4-D0E3-5145-9A64-B1C86BB189AB}"/>
              </a:ext>
            </a:extLst>
          </p:cNvPr>
          <p:cNvSpPr txBox="1"/>
          <p:nvPr/>
        </p:nvSpPr>
        <p:spPr>
          <a:xfrm>
            <a:off x="9877162" y="3035171"/>
            <a:ext cx="20191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공원에 갈 거예요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1C76D8-F89C-6546-A5AF-3B640CEA1324}"/>
              </a:ext>
            </a:extLst>
          </p:cNvPr>
          <p:cNvSpPr txBox="1"/>
          <p:nvPr/>
        </p:nvSpPr>
        <p:spPr>
          <a:xfrm>
            <a:off x="9455869" y="4652714"/>
            <a:ext cx="2736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같이 바비큐를 </a:t>
            </a:r>
            <a:r>
              <a:rPr lang="ko-KR" altLang="en-US">
                <a:solidFill>
                  <a:srgbClr val="FC0280"/>
                </a:solidFill>
              </a:rPr>
              <a:t>할 거예요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B1B9B8-527D-A14F-929F-DD5C30FCBB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63"/>
            <a:ext cx="5103981" cy="4826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3DF3E0-5E36-2F4F-84AC-6071384F52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088" y="87463"/>
            <a:ext cx="8044307" cy="252851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98F5827-E167-D240-9306-9B4FD7F4F9AB}"/>
              </a:ext>
            </a:extLst>
          </p:cNvPr>
          <p:cNvSpPr txBox="1"/>
          <p:nvPr/>
        </p:nvSpPr>
        <p:spPr>
          <a:xfrm>
            <a:off x="5103981" y="3700350"/>
            <a:ext cx="68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나는 주말에 아빠하고 같이 수영장에 갈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085B839-E6E5-3C4A-BA8F-F2B4BF316174}"/>
              </a:ext>
            </a:extLst>
          </p:cNvPr>
          <p:cNvSpPr txBox="1"/>
          <p:nvPr/>
        </p:nvSpPr>
        <p:spPr>
          <a:xfrm>
            <a:off x="5103981" y="4334868"/>
            <a:ext cx="68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저는 토요일에 동생하고 같이 축구를 할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1F27E9-F255-2048-8102-C16924C91B5E}"/>
              </a:ext>
            </a:extLst>
          </p:cNvPr>
          <p:cNvSpPr txBox="1"/>
          <p:nvPr/>
        </p:nvSpPr>
        <p:spPr>
          <a:xfrm>
            <a:off x="5103981" y="5041199"/>
            <a:ext cx="6805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나는 금요일에 엄마하고 같이 사진을 찍을 거예요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6033F8-14EC-8240-9718-AF314BEF4AA4}"/>
              </a:ext>
            </a:extLst>
          </p:cNvPr>
          <p:cNvSpPr txBox="1"/>
          <p:nvPr/>
        </p:nvSpPr>
        <p:spPr>
          <a:xfrm>
            <a:off x="5330283" y="2966223"/>
            <a:ext cx="76571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예문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04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0377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en-US" altLang="ko-KR" sz="1800" dirty="0" err="1"/>
              <a:t>Kleartextbook.com</a:t>
            </a:r>
            <a:endParaRPr lang="en-US" altLang="ko-KR" sz="1800" dirty="0"/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/>
              <a:t>에듀</a:t>
            </a:r>
            <a:endParaRPr lang="en-US" altLang="ko-KR" sz="1600" dirty="0"/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marL="460375" indent="0">
              <a:buNone/>
            </a:pPr>
            <a:r>
              <a:rPr lang="en-US" sz="1800" dirty="0" err="1"/>
              <a:t>Kr.france.fr</a:t>
            </a:r>
            <a:endParaRPr lang="en-US" sz="1800" dirty="0"/>
          </a:p>
          <a:p>
            <a:pPr marL="460375" indent="0">
              <a:buNone/>
            </a:pPr>
            <a:r>
              <a:rPr lang="en-US" altLang="ko-KR" sz="1800" dirty="0"/>
              <a:t>123rf.com</a:t>
            </a:r>
          </a:p>
          <a:p>
            <a:pPr marL="460375" indent="0">
              <a:buNone/>
            </a:pPr>
            <a:r>
              <a:rPr lang="en-US" sz="1400" dirty="0" err="1"/>
              <a:t>kr.pixtastock.com</a:t>
            </a:r>
            <a:r>
              <a:rPr lang="en-US" sz="1400" dirty="0"/>
              <a:t>/illustration/65232770</a:t>
            </a:r>
          </a:p>
          <a:p>
            <a:pPr marL="460375" indent="0">
              <a:buNone/>
            </a:pPr>
            <a:r>
              <a:rPr lang="en-US" sz="1400" dirty="0" err="1"/>
              <a:t>PostView.nhn?blogId</a:t>
            </a:r>
            <a:r>
              <a:rPr lang="en-US" sz="1400" dirty="0"/>
              <a:t>=</a:t>
            </a:r>
            <a:r>
              <a:rPr lang="en-US" sz="1400" dirty="0" err="1"/>
              <a:t>autolog&amp;logNo</a:t>
            </a:r>
            <a:r>
              <a:rPr lang="en-US" sz="1400" dirty="0"/>
              <a:t>=10139275739</a:t>
            </a:r>
          </a:p>
          <a:p>
            <a:pPr marL="460375" indent="0">
              <a:buNone/>
            </a:pPr>
            <a:r>
              <a:rPr lang="en-US" sz="1400" dirty="0" err="1"/>
              <a:t>Google.com</a:t>
            </a:r>
            <a:endParaRPr lang="en-US" sz="1400" dirty="0"/>
          </a:p>
          <a:p>
            <a:pPr marL="460375" indent="0">
              <a:buNone/>
            </a:pPr>
            <a:r>
              <a:rPr lang="en-US" sz="1400" dirty="0">
                <a:hlinkClick r:id="rId2"/>
              </a:rPr>
              <a:t>https://youtu.be/xALNMtkXTH4</a:t>
            </a:r>
            <a:endParaRPr lang="en-US" sz="1400" dirty="0"/>
          </a:p>
          <a:p>
            <a:pPr marL="460375" indent="0">
              <a:buNone/>
            </a:pPr>
            <a:r>
              <a:rPr lang="en-US" sz="1400" dirty="0"/>
              <a:t>https://</a:t>
            </a:r>
            <a:r>
              <a:rPr lang="en-US" sz="1400" dirty="0" err="1"/>
              <a:t>youtu.be</a:t>
            </a:r>
            <a:r>
              <a:rPr lang="en-US" sz="1400" dirty="0"/>
              <a:t>/8ZxSu5l_BYs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altLang="ko-KR" sz="1800" dirty="0"/>
          </a:p>
          <a:p>
            <a:pPr marL="114300" indent="0">
              <a:buNone/>
            </a:pPr>
            <a:r>
              <a:rPr lang="en-US" sz="1800" dirty="0"/>
              <a:t>           </a:t>
            </a:r>
            <a:endParaRPr lang="en-US" sz="1200" dirty="0"/>
          </a:p>
          <a:p>
            <a:pPr marL="114300" indent="0">
              <a:buNone/>
            </a:pPr>
            <a:endParaRPr lang="en-US" altLang="ko-KR" sz="12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" name="Picture 9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3F066ACA-7AF3-464B-8883-D6D7BF188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3" y="221238"/>
            <a:ext cx="7200900" cy="48390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781A76B-F7EC-2044-8B88-E33F834808AB}"/>
              </a:ext>
            </a:extLst>
          </p:cNvPr>
          <p:cNvSpPr txBox="1"/>
          <p:nvPr/>
        </p:nvSpPr>
        <p:spPr>
          <a:xfrm>
            <a:off x="7620000" y="778933"/>
            <a:ext cx="4255911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/>
              <a:t>여기는 </a:t>
            </a:r>
            <a:r>
              <a:rPr lang="ko-KR" altLang="en-US" sz="2000" dirty="0" err="1"/>
              <a:t>어디예요</a:t>
            </a:r>
            <a:r>
              <a:rPr lang="en-US" altLang="ko-KR" sz="2000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 err="1">
                <a:solidFill>
                  <a:srgbClr val="FC0280"/>
                </a:solidFill>
              </a:rPr>
              <a:t>놀이공원이에요</a:t>
            </a:r>
            <a:r>
              <a:rPr lang="en-US" altLang="ko-KR" sz="2000" dirty="0">
                <a:solidFill>
                  <a:srgbClr val="FC0280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/>
              <a:t>네</a:t>
            </a:r>
            <a:r>
              <a:rPr lang="en-US" altLang="ko-KR" sz="2000" dirty="0"/>
              <a:t>,</a:t>
            </a:r>
            <a:r>
              <a:rPr lang="ko-KR" altLang="en-US" sz="2000" dirty="0"/>
              <a:t> </a:t>
            </a:r>
            <a:r>
              <a:rPr lang="ko-KR" altLang="en-US" sz="2000" dirty="0" err="1"/>
              <a:t>놀이공원이에요</a:t>
            </a:r>
            <a:r>
              <a:rPr lang="en-US" altLang="ko-K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FC0280"/>
                </a:solidFill>
              </a:rPr>
              <a:t>여러분은 보통 언제 놀이공원에 가요</a:t>
            </a:r>
            <a:r>
              <a:rPr lang="en-US" altLang="ko-KR" sz="2000" dirty="0">
                <a:solidFill>
                  <a:srgbClr val="FC0280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/>
              <a:t>토요일이나 일요일에 가요</a:t>
            </a:r>
            <a:r>
              <a:rPr lang="en-US" altLang="ko-KR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FC0280"/>
                </a:solidFill>
              </a:rPr>
              <a:t>네</a:t>
            </a:r>
            <a:r>
              <a:rPr lang="en-US" altLang="ko-KR" sz="2000" dirty="0">
                <a:solidFill>
                  <a:srgbClr val="FC0280"/>
                </a:solidFill>
              </a:rPr>
              <a:t>,</a:t>
            </a:r>
            <a:r>
              <a:rPr lang="ko-KR" altLang="en-US" sz="2000" dirty="0">
                <a:solidFill>
                  <a:srgbClr val="FC0280"/>
                </a:solidFill>
              </a:rPr>
              <a:t> 토요일이나 일요일에 가요</a:t>
            </a:r>
            <a:r>
              <a:rPr lang="en-US" altLang="ko-KR" sz="2000" dirty="0">
                <a:solidFill>
                  <a:srgbClr val="FC0280"/>
                </a:solidFill>
              </a:rPr>
              <a:t>.</a:t>
            </a:r>
            <a:r>
              <a:rPr lang="ko-KR" altLang="en-US" sz="2000" dirty="0">
                <a:solidFill>
                  <a:srgbClr val="FC0280"/>
                </a:solidFill>
              </a:rPr>
              <a:t> </a:t>
            </a:r>
            <a:endParaRPr lang="en-US" altLang="ko-KR" sz="2000" dirty="0">
              <a:solidFill>
                <a:srgbClr val="FC028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ko-K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2000" dirty="0">
                <a:solidFill>
                  <a:srgbClr val="FC0280"/>
                </a:solidFill>
              </a:rPr>
              <a:t>토요일과 일요일을 같이 </a:t>
            </a:r>
            <a:r>
              <a:rPr lang="en-US" altLang="ko-KR" sz="2000" b="1" dirty="0">
                <a:solidFill>
                  <a:srgbClr val="FC0280"/>
                </a:solidFill>
              </a:rPr>
              <a:t>‘</a:t>
            </a:r>
            <a:r>
              <a:rPr lang="ko-KR" altLang="en-US" sz="2000" b="1" dirty="0">
                <a:solidFill>
                  <a:srgbClr val="FC0280"/>
                </a:solidFill>
              </a:rPr>
              <a:t>주말</a:t>
            </a:r>
            <a:r>
              <a:rPr lang="en-US" altLang="ko-KR" sz="2000" b="1" dirty="0">
                <a:solidFill>
                  <a:srgbClr val="FC0280"/>
                </a:solidFill>
              </a:rPr>
              <a:t>’</a:t>
            </a:r>
            <a:r>
              <a:rPr lang="ko-KR" altLang="en-US" sz="2000" dirty="0">
                <a:solidFill>
                  <a:srgbClr val="FC0280"/>
                </a:solidFill>
              </a:rPr>
              <a:t>이라고 해요</a:t>
            </a:r>
            <a:r>
              <a:rPr lang="en-US" altLang="ko-KR" sz="2000" dirty="0">
                <a:solidFill>
                  <a:srgbClr val="FC0280"/>
                </a:solidFill>
              </a:rPr>
              <a:t>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93063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5F1638A-A31E-344D-B86E-1FAFF4BEB0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730250"/>
            <a:ext cx="10871200" cy="5397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5" name="Track 010" descr="Track 010">
            <a:hlinkClick r:id="" action="ppaction://media"/>
            <a:extLst>
              <a:ext uri="{FF2B5EF4-FFF2-40B4-BE49-F238E27FC236}">
                <a16:creationId xmlns:a16="http://schemas.microsoft.com/office/drawing/2014/main" id="{477E91F8-7194-E64D-B032-313C094AED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91444" y="1038027"/>
            <a:ext cx="812800" cy="812800"/>
          </a:xfrm>
          <a:prstGeom prst="rect">
            <a:avLst/>
          </a:prstGeom>
          <a:solidFill>
            <a:srgbClr val="FC0280"/>
          </a:solidFill>
        </p:spPr>
      </p:pic>
      <p:sp>
        <p:nvSpPr>
          <p:cNvPr id="8" name="TextBox 7"/>
          <p:cNvSpPr txBox="1"/>
          <p:nvPr/>
        </p:nvSpPr>
        <p:spPr>
          <a:xfrm>
            <a:off x="7798419" y="45566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0000FF"/>
                </a:solidFill>
              </a:rPr>
              <a:t>: </a:t>
            </a:r>
            <a:r>
              <a:rPr lang="ko-KR" altLang="en-US" sz="3200" dirty="0">
                <a:solidFill>
                  <a:srgbClr val="0000FF"/>
                </a:solidFill>
              </a:rPr>
              <a:t>누가 놀이공원에 가요</a:t>
            </a:r>
            <a:r>
              <a:rPr lang="en-US" altLang="ko-KR" sz="32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 err="1">
                <a:solidFill>
                  <a:srgbClr val="FF0000"/>
                </a:solidFill>
              </a:rPr>
              <a:t>빌리가</a:t>
            </a:r>
            <a:r>
              <a:rPr lang="ko-KR" altLang="en-US" sz="4000" dirty="0">
                <a:solidFill>
                  <a:srgbClr val="FF0000"/>
                </a:solidFill>
              </a:rPr>
              <a:t> 가요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: </a:t>
            </a:r>
            <a:r>
              <a:rPr lang="ko-KR" altLang="en-US" sz="3600" dirty="0">
                <a:solidFill>
                  <a:srgbClr val="0000FF"/>
                </a:solidFill>
              </a:rPr>
              <a:t>유나는 뭘 할 거예요</a:t>
            </a:r>
            <a:r>
              <a:rPr lang="en-US" altLang="ko-KR" sz="3600" dirty="0">
                <a:solidFill>
                  <a:srgbClr val="0000FF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dirty="0">
                <a:solidFill>
                  <a:srgbClr val="FF0000"/>
                </a:solidFill>
              </a:rPr>
              <a:t>가족들하고 바비큐 파티를 할 거예요</a:t>
            </a:r>
            <a:r>
              <a:rPr lang="en-US" altLang="ko-KR" sz="4000" dirty="0">
                <a:solidFill>
                  <a:srgbClr val="FF0000"/>
                </a:solidFill>
              </a:rPr>
              <a:t>.</a:t>
            </a:r>
            <a:endParaRPr sz="4000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2524435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배워 봐요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어휘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game&#10;&#10;Description automatically generated">
            <a:extLst>
              <a:ext uri="{FF2B5EF4-FFF2-40B4-BE49-F238E27FC236}">
                <a16:creationId xmlns:a16="http://schemas.microsoft.com/office/drawing/2014/main" id="{4DA5AC64-3B77-B640-BAB9-98B948A5F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2" y="1301183"/>
            <a:ext cx="3183466" cy="251596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68743C17-6DD5-8245-9134-5AB7ACE067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0" y="3980251"/>
            <a:ext cx="3209451" cy="946069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54AE3DBD-68AA-C349-B738-4235799922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325" y="1011906"/>
            <a:ext cx="2856896" cy="2280109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EC766D6F-084B-EF4A-BEF1-1FA0D110FF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62" y="2249171"/>
            <a:ext cx="2727872" cy="780396"/>
          </a:xfrm>
          <a:prstGeom prst="rect">
            <a:avLst/>
          </a:prstGeom>
        </p:spPr>
      </p:pic>
      <p:pic>
        <p:nvPicPr>
          <p:cNvPr id="21" name="Picture 20" descr="A picture containing room&#10;&#10;Description automatically generated">
            <a:extLst>
              <a:ext uri="{FF2B5EF4-FFF2-40B4-BE49-F238E27FC236}">
                <a16:creationId xmlns:a16="http://schemas.microsoft.com/office/drawing/2014/main" id="{8A8A3AC7-7355-E743-9703-1A5947A053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778" y="3554464"/>
            <a:ext cx="2644718" cy="2148834"/>
          </a:xfrm>
          <a:prstGeom prst="rect">
            <a:avLst/>
          </a:prstGeom>
        </p:spPr>
      </p:pic>
      <p:pic>
        <p:nvPicPr>
          <p:cNvPr id="27" name="Picture 26" descr="A close up of a logo&#10;&#10;Description automatically generated">
            <a:extLst>
              <a:ext uri="{FF2B5EF4-FFF2-40B4-BE49-F238E27FC236}">
                <a16:creationId xmlns:a16="http://schemas.microsoft.com/office/drawing/2014/main" id="{23B40428-86A8-9840-877E-A9E4676953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812" y="4871749"/>
            <a:ext cx="1732373" cy="67505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51130B-A22C-9B48-AA22-390DD8F0DDD8}"/>
              </a:ext>
            </a:extLst>
          </p:cNvPr>
          <p:cNvSpPr txBox="1"/>
          <p:nvPr/>
        </p:nvSpPr>
        <p:spPr>
          <a:xfrm>
            <a:off x="3407938" y="2830350"/>
            <a:ext cx="31834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놀이공원에서 뭘 해요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67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3919355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배워 봐요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어휘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51130B-A22C-9B48-AA22-390DD8F0DDD8}"/>
              </a:ext>
            </a:extLst>
          </p:cNvPr>
          <p:cNvSpPr txBox="1"/>
          <p:nvPr/>
        </p:nvSpPr>
        <p:spPr>
          <a:xfrm>
            <a:off x="3407938" y="2830350"/>
            <a:ext cx="31834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동물원에서 뭘 해요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pic>
        <p:nvPicPr>
          <p:cNvPr id="3" name="Picture 2" descr="A picture containing box, room&#10;&#10;Description automatically generated">
            <a:extLst>
              <a:ext uri="{FF2B5EF4-FFF2-40B4-BE49-F238E27FC236}">
                <a16:creationId xmlns:a16="http://schemas.microsoft.com/office/drawing/2014/main" id="{2FA5E68D-42F0-8E42-B585-7CAC92EE0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1" y="1345491"/>
            <a:ext cx="3352557" cy="2587755"/>
          </a:xfrm>
          <a:prstGeom prst="rect">
            <a:avLst/>
          </a:prstGeom>
        </p:spPr>
      </p:pic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375A815A-7359-0B48-8A62-032C8D5D7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59" y="3968763"/>
            <a:ext cx="1473200" cy="876300"/>
          </a:xfrm>
          <a:prstGeom prst="rect">
            <a:avLst/>
          </a:prstGeom>
        </p:spPr>
      </p:pic>
      <p:pic>
        <p:nvPicPr>
          <p:cNvPr id="8" name="Picture 7" descr="A close up of an animal&#10;&#10;Description automatically generated">
            <a:extLst>
              <a:ext uri="{FF2B5EF4-FFF2-40B4-BE49-F238E27FC236}">
                <a16:creationId xmlns:a16="http://schemas.microsoft.com/office/drawing/2014/main" id="{3DC7D089-734E-4B48-9C4A-7120FBB5D2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66" y="985655"/>
            <a:ext cx="2828830" cy="2246691"/>
          </a:xfrm>
          <a:prstGeom prst="rect">
            <a:avLst/>
          </a:prstGeom>
        </p:spPr>
      </p:pic>
      <p:pic>
        <p:nvPicPr>
          <p:cNvPr id="11" name="Picture 10" descr="A picture containing table&#10;&#10;Description automatically generated">
            <a:extLst>
              <a:ext uri="{FF2B5EF4-FFF2-40B4-BE49-F238E27FC236}">
                <a16:creationId xmlns:a16="http://schemas.microsoft.com/office/drawing/2014/main" id="{194A7C3F-6E1F-7740-A062-A9C814C4D0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273" y="2427111"/>
            <a:ext cx="2122329" cy="730159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2281BEA9-E77E-544F-A061-E492F3881F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666" y="3482439"/>
            <a:ext cx="3036967" cy="2207827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F6B7F728-05C2-A647-87CE-1114E474A5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633" y="4656832"/>
            <a:ext cx="2377226" cy="82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44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096730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배워 봐요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</a:t>
                      </a:r>
                      <a:r>
                        <a:rPr lang="ko-KR" altLang="en-US" sz="24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어휘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A24E26-823B-0649-8679-FDBDB2056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60" y="1690295"/>
            <a:ext cx="3239035" cy="2280110"/>
          </a:xfrm>
          <a:prstGeom prst="rect">
            <a:avLst/>
          </a:prstGeom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78CC405-A7F3-6247-BEBB-F655925A6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" y="4047974"/>
            <a:ext cx="2590800" cy="10287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151130B-A22C-9B48-AA22-390DD8F0DDD8}"/>
              </a:ext>
            </a:extLst>
          </p:cNvPr>
          <p:cNvSpPr txBox="1"/>
          <p:nvPr/>
        </p:nvSpPr>
        <p:spPr>
          <a:xfrm>
            <a:off x="3407938" y="2830350"/>
            <a:ext cx="3183467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  쇼핑몰에서 뭘 해요</a:t>
            </a:r>
            <a:r>
              <a:rPr lang="en-US" altLang="ko-KR" sz="2400" dirty="0"/>
              <a:t>?</a:t>
            </a:r>
            <a:endParaRPr lang="en-US" sz="2400" dirty="0"/>
          </a:p>
        </p:txBody>
      </p:sp>
      <p:pic>
        <p:nvPicPr>
          <p:cNvPr id="8" name="Picture 7" descr="A picture containing room&#10;&#10;Description automatically generated">
            <a:extLst>
              <a:ext uri="{FF2B5EF4-FFF2-40B4-BE49-F238E27FC236}">
                <a16:creationId xmlns:a16="http://schemas.microsoft.com/office/drawing/2014/main" id="{EC652840-9BB7-1C41-B0E3-EB09D769F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973" y="898902"/>
            <a:ext cx="2993738" cy="2393114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2391006B-341A-E64E-AF41-53B8F360E4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83" y="2400633"/>
            <a:ext cx="1853192" cy="728039"/>
          </a:xfrm>
          <a:prstGeom prst="rect">
            <a:avLst/>
          </a:prstGeom>
        </p:spPr>
      </p:pic>
      <p:pic>
        <p:nvPicPr>
          <p:cNvPr id="14" name="Picture 13" descr="A picture containing photo, indoor, small, table&#10;&#10;Description automatically generated">
            <a:extLst>
              <a:ext uri="{FF2B5EF4-FFF2-40B4-BE49-F238E27FC236}">
                <a16:creationId xmlns:a16="http://schemas.microsoft.com/office/drawing/2014/main" id="{01674A4B-DD16-3244-9575-6E70928F03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973" y="3504374"/>
            <a:ext cx="3154839" cy="2486524"/>
          </a:xfrm>
          <a:prstGeom prst="rect">
            <a:avLst/>
          </a:prstGeom>
        </p:spPr>
      </p:pic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563C30E-7CDF-AC4B-8E40-D319E508A1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812" y="5076674"/>
            <a:ext cx="1850307" cy="7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73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2558</TotalTime>
  <Words>1503</Words>
  <Application>Microsoft Macintosh PowerPoint</Application>
  <PresentationFormat>Widescreen</PresentationFormat>
  <Paragraphs>374</Paragraphs>
  <Slides>37</Slides>
  <Notes>29</Notes>
  <HiddenSlides>0</HiddenSlides>
  <MMClips>2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나눔고딕</vt:lpstr>
      <vt:lpstr>Arial</vt:lpstr>
      <vt:lpstr>Arial Black</vt:lpstr>
      <vt:lpstr>Calibri</vt:lpstr>
      <vt:lpstr>1_Office Theme</vt:lpstr>
      <vt:lpstr>Document</vt:lpstr>
      <vt:lpstr>     재외동포를 위한 한국어 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1-2  </dc:title>
  <dc:creator>sanghoon lee</dc:creator>
  <cp:lastModifiedBy>sanghoon lee</cp:lastModifiedBy>
  <cp:revision>76</cp:revision>
  <dcterms:created xsi:type="dcterms:W3CDTF">2020-06-28T21:42:31Z</dcterms:created>
  <dcterms:modified xsi:type="dcterms:W3CDTF">2020-07-08T01:26:31Z</dcterms:modified>
</cp:coreProperties>
</file>